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4"/>
  </p:notesMasterIdLst>
  <p:sldIdLst>
    <p:sldId id="256" r:id="rId2"/>
    <p:sldId id="257" r:id="rId3"/>
    <p:sldId id="258" r:id="rId4"/>
    <p:sldId id="259" r:id="rId5"/>
    <p:sldId id="323" r:id="rId6"/>
    <p:sldId id="324" r:id="rId7"/>
    <p:sldId id="260" r:id="rId8"/>
    <p:sldId id="261" r:id="rId9"/>
    <p:sldId id="313" r:id="rId10"/>
    <p:sldId id="311" r:id="rId11"/>
    <p:sldId id="320" r:id="rId12"/>
    <p:sldId id="315" r:id="rId13"/>
    <p:sldId id="317" r:id="rId14"/>
    <p:sldId id="312" r:id="rId15"/>
    <p:sldId id="321" r:id="rId16"/>
    <p:sldId id="316" r:id="rId17"/>
    <p:sldId id="338" r:id="rId18"/>
    <p:sldId id="339" r:id="rId19"/>
    <p:sldId id="262" r:id="rId20"/>
    <p:sldId id="300" r:id="rId21"/>
    <p:sldId id="301" r:id="rId22"/>
    <p:sldId id="302" r:id="rId23"/>
    <p:sldId id="298" r:id="rId24"/>
    <p:sldId id="299" r:id="rId25"/>
    <p:sldId id="303" r:id="rId26"/>
    <p:sldId id="304" r:id="rId27"/>
    <p:sldId id="322" r:id="rId28"/>
    <p:sldId id="263" r:id="rId29"/>
    <p:sldId id="306" r:id="rId30"/>
    <p:sldId id="305" r:id="rId31"/>
    <p:sldId id="264" r:id="rId32"/>
    <p:sldId id="307" r:id="rId33"/>
    <p:sldId id="265" r:id="rId34"/>
    <p:sldId id="308" r:id="rId35"/>
    <p:sldId id="266" r:id="rId36"/>
    <p:sldId id="267" r:id="rId37"/>
    <p:sldId id="309" r:id="rId38"/>
    <p:sldId id="325" r:id="rId39"/>
    <p:sldId id="268" r:id="rId40"/>
    <p:sldId id="269" r:id="rId41"/>
    <p:sldId id="270" r:id="rId42"/>
    <p:sldId id="271" r:id="rId43"/>
    <p:sldId id="272" r:id="rId44"/>
    <p:sldId id="273" r:id="rId45"/>
    <p:sldId id="274" r:id="rId46"/>
    <p:sldId id="275" r:id="rId47"/>
    <p:sldId id="276" r:id="rId48"/>
    <p:sldId id="277" r:id="rId49"/>
    <p:sldId id="318" r:id="rId50"/>
    <p:sldId id="319" r:id="rId51"/>
    <p:sldId id="326" r:id="rId52"/>
    <p:sldId id="278" r:id="rId53"/>
    <p:sldId id="279" r:id="rId54"/>
    <p:sldId id="327" r:id="rId55"/>
    <p:sldId id="330" r:id="rId56"/>
    <p:sldId id="329" r:id="rId57"/>
    <p:sldId id="336" r:id="rId58"/>
    <p:sldId id="332" r:id="rId59"/>
    <p:sldId id="333" r:id="rId60"/>
    <p:sldId id="334" r:id="rId61"/>
    <p:sldId id="331" r:id="rId62"/>
    <p:sldId id="335" r:id="rId63"/>
    <p:sldId id="328" r:id="rId64"/>
    <p:sldId id="281" r:id="rId65"/>
    <p:sldId id="280" r:id="rId66"/>
    <p:sldId id="282" r:id="rId67"/>
    <p:sldId id="337" r:id="rId68"/>
    <p:sldId id="283"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xmlns="">
        <p14:section name="Default Section" id="{6EA30896-5A30-4D82-A1B6-EB01DFC8F823}">
          <p14:sldIdLst>
            <p14:sldId id="256"/>
            <p14:sldId id="257"/>
            <p14:sldId id="258"/>
            <p14:sldId id="259"/>
            <p14:sldId id="323"/>
            <p14:sldId id="324"/>
            <p14:sldId id="260"/>
            <p14:sldId id="261"/>
            <p14:sldId id="313"/>
            <p14:sldId id="311"/>
            <p14:sldId id="320"/>
            <p14:sldId id="315"/>
            <p14:sldId id="317"/>
            <p14:sldId id="312"/>
            <p14:sldId id="321"/>
            <p14:sldId id="316"/>
            <p14:sldId id="338"/>
            <p14:sldId id="339"/>
            <p14:sldId id="262"/>
            <p14:sldId id="300"/>
            <p14:sldId id="301"/>
            <p14:sldId id="302"/>
            <p14:sldId id="298"/>
            <p14:sldId id="299"/>
            <p14:sldId id="303"/>
            <p14:sldId id="304"/>
            <p14:sldId id="322"/>
            <p14:sldId id="263"/>
            <p14:sldId id="306"/>
            <p14:sldId id="305"/>
            <p14:sldId id="264"/>
            <p14:sldId id="307"/>
            <p14:sldId id="265"/>
            <p14:sldId id="308"/>
            <p14:sldId id="266"/>
            <p14:sldId id="267"/>
            <p14:sldId id="309"/>
            <p14:sldId id="325"/>
            <p14:sldId id="268"/>
            <p14:sldId id="269"/>
            <p14:sldId id="270"/>
            <p14:sldId id="271"/>
            <p14:sldId id="272"/>
            <p14:sldId id="273"/>
            <p14:sldId id="274"/>
            <p14:sldId id="275"/>
            <p14:sldId id="276"/>
            <p14:sldId id="277"/>
            <p14:sldId id="318"/>
            <p14:sldId id="319"/>
          </p14:sldIdLst>
        </p14:section>
        <p14:section name="Untitled Section" id="{0FD5E3C8-B0CA-419B-A2FD-23D31904140B}">
          <p14:sldIdLst>
            <p14:sldId id="326"/>
            <p14:sldId id="278"/>
            <p14:sldId id="279"/>
            <p14:sldId id="327"/>
            <p14:sldId id="330"/>
            <p14:sldId id="329"/>
            <p14:sldId id="336"/>
            <p14:sldId id="332"/>
            <p14:sldId id="333"/>
            <p14:sldId id="334"/>
            <p14:sldId id="331"/>
            <p14:sldId id="335"/>
            <p14:sldId id="328"/>
            <p14:sldId id="281"/>
            <p14:sldId id="280"/>
            <p14:sldId id="282"/>
            <p14:sldId id="337"/>
            <p14:sldId id="283"/>
            <p14:sldId id="284"/>
            <p14:sldId id="285"/>
            <p14:sldId id="286"/>
            <p14:sldId id="287"/>
            <p14:sldId id="288"/>
            <p14:sldId id="289"/>
            <p14:sldId id="290"/>
            <p14:sldId id="291"/>
            <p14:sldId id="292"/>
            <p14:sldId id="293"/>
            <p14:sldId id="294"/>
            <p14:sldId id="295"/>
            <p14:sldId id="296"/>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0719"/>
    <a:srgbClr val="000066"/>
    <a:srgbClr val="EEB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8"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xmlns="" val="5107006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 name="Shape 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800" b="0" i="0" u="none" strike="noStrike" cap="none"/>
              <a:t>mmmmm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05" name="Shape 6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19" name="Shape 6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sz="1200" b="0" i="0" u="none" strike="noStrike" cap="none"/>
              <a:t>*</a:t>
            </a:r>
          </a:p>
        </p:txBody>
      </p:sp>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3" name="Shape 7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629400" y="274637"/>
            <a:ext cx="2057400" cy="5851525"/>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274637"/>
            <a:ext cx="6019799" cy="5851525"/>
          </a:xfrm>
          <a:prstGeom prst="rect">
            <a:avLst/>
          </a:prstGeom>
          <a:noFill/>
          <a:ln>
            <a:noFill/>
          </a:ln>
        </p:spPr>
        <p:txBody>
          <a:bodyPr lIns="91425" tIns="91425" rIns="91425" bIns="91425" anchor="t" anchorCtr="0"/>
          <a:lstStyle>
            <a:lvl1pPr marL="342900" lvl="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lvl="1"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lvl="2"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lvl="3"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lvl="4"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lvl="5"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lvl="6"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lvl="7"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lvl="8"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Tree>
    <p:extLst>
      <p:ext uri="{BB962C8B-B14F-4D97-AF65-F5344CB8AC3E}">
        <p14:creationId xmlns:p14="http://schemas.microsoft.com/office/powerpoint/2010/main" xmlns="" val="130750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lvl="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lvl="1"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lvl="2"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lvl="3"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lvl="4"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lvl="5"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lvl="6"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lvl="7"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lvl="8"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28" name="Shape 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1" name="Shape 4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lvl="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lvl="1"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lvl="2"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lvl="3"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lvl="4"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lvl="5"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lvl="6"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lvl="7"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lvl="8"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222250" algn="l" rtl="0">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7780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136525"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524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solidFill>
                <a:schemeClr val="dk1"/>
              </a:solidFill>
              <a:latin typeface="Arial"/>
              <a:ea typeface="Arial"/>
              <a:cs typeface="Arial"/>
              <a:sym typeface="Aria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76200" y="685800"/>
            <a:ext cx="8991600" cy="2666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000" b="1" i="0" u="sng" strike="noStrike" cap="none" dirty="0" smtClean="0">
                <a:solidFill>
                  <a:schemeClr val="tx1"/>
                </a:solidFill>
                <a:latin typeface="Times New Roman"/>
                <a:ea typeface="Times New Roman"/>
                <a:cs typeface="Times New Roman"/>
                <a:sym typeface="Times New Roman"/>
              </a:rPr>
              <a:t/>
            </a:r>
            <a:br>
              <a:rPr lang="en-US" sz="4000" b="1" i="0" u="sng" strike="noStrike" cap="none" dirty="0" smtClean="0">
                <a:solidFill>
                  <a:schemeClr val="tx1"/>
                </a:solidFill>
                <a:latin typeface="Times New Roman"/>
                <a:ea typeface="Times New Roman"/>
                <a:cs typeface="Times New Roman"/>
                <a:sym typeface="Times New Roman"/>
              </a:rPr>
            </a:br>
            <a:r>
              <a:rPr lang="en-US" sz="4000" b="1" u="sng" dirty="0">
                <a:solidFill>
                  <a:schemeClr val="tx1"/>
                </a:solidFill>
                <a:latin typeface="Times New Roman"/>
                <a:ea typeface="Times New Roman"/>
                <a:cs typeface="Times New Roman"/>
                <a:sym typeface="Times New Roman"/>
              </a:rPr>
              <a:t/>
            </a:r>
            <a:br>
              <a:rPr lang="en-US" sz="4000" b="1" u="sng" dirty="0">
                <a:solidFill>
                  <a:schemeClr val="tx1"/>
                </a:solidFill>
                <a:latin typeface="Times New Roman"/>
                <a:ea typeface="Times New Roman"/>
                <a:cs typeface="Times New Roman"/>
                <a:sym typeface="Times New Roman"/>
              </a:rPr>
            </a:br>
            <a:r>
              <a:rPr lang="en-US" sz="4000" b="1" i="0" u="sng" strike="noStrike" cap="none" dirty="0" smtClean="0">
                <a:solidFill>
                  <a:schemeClr val="tx1"/>
                </a:solidFill>
                <a:latin typeface="Times New Roman"/>
                <a:ea typeface="Times New Roman"/>
                <a:cs typeface="Times New Roman"/>
                <a:sym typeface="Times New Roman"/>
              </a:rPr>
              <a:t>CHAPTER </a:t>
            </a:r>
            <a:r>
              <a:rPr lang="en-US" sz="4000" b="1" i="0" u="sng" strike="noStrike" cap="none" dirty="0">
                <a:solidFill>
                  <a:schemeClr val="tx1"/>
                </a:solidFill>
                <a:latin typeface="Times New Roman"/>
                <a:ea typeface="Times New Roman"/>
                <a:cs typeface="Times New Roman"/>
                <a:sym typeface="Times New Roman"/>
              </a:rPr>
              <a:t>- 10</a:t>
            </a:r>
            <a:br>
              <a:rPr lang="en-US" sz="4000" b="1" i="0" u="sng" strike="noStrike" cap="none" dirty="0">
                <a:solidFill>
                  <a:schemeClr val="tx1"/>
                </a:solidFill>
                <a:latin typeface="Times New Roman"/>
                <a:ea typeface="Times New Roman"/>
                <a:cs typeface="Times New Roman"/>
                <a:sym typeface="Times New Roman"/>
              </a:rPr>
            </a:br>
            <a:r>
              <a:rPr lang="en-US" sz="4000" b="1" i="0" u="sng" strike="noStrike" cap="none" dirty="0">
                <a:solidFill>
                  <a:schemeClr val="tx1"/>
                </a:solidFill>
                <a:latin typeface="Times New Roman"/>
                <a:ea typeface="Times New Roman"/>
                <a:cs typeface="Times New Roman"/>
                <a:sym typeface="Times New Roman"/>
              </a:rPr>
              <a:t/>
            </a:r>
            <a:br>
              <a:rPr lang="en-US" sz="4000" b="1" i="0" u="sng" strike="noStrike" cap="none" dirty="0">
                <a:solidFill>
                  <a:schemeClr val="tx1"/>
                </a:solidFill>
                <a:latin typeface="Times New Roman"/>
                <a:ea typeface="Times New Roman"/>
                <a:cs typeface="Times New Roman"/>
                <a:sym typeface="Times New Roman"/>
              </a:rPr>
            </a:br>
            <a:r>
              <a:rPr lang="en-US" sz="4000" b="1" i="0" u="sng" strike="noStrike" cap="none" dirty="0">
                <a:solidFill>
                  <a:schemeClr val="tx1"/>
                </a:solidFill>
                <a:latin typeface="Times New Roman"/>
                <a:ea typeface="Times New Roman"/>
                <a:cs typeface="Times New Roman"/>
                <a:sym typeface="Times New Roman"/>
              </a:rPr>
              <a:t>LIGHT : REFLECTION AND REFRACTION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470024"/>
          </a:xfrm>
        </p:spPr>
        <p:txBody>
          <a:bodyPr/>
          <a:lstStyle/>
          <a:p>
            <a:pPr algn="l"/>
            <a:r>
              <a:rPr lang="en-US" sz="2400" b="1" dirty="0" err="1" smtClean="0">
                <a:solidFill>
                  <a:srgbClr val="FF3300"/>
                </a:solidFill>
                <a:latin typeface="Times New Roman" panose="02020603050405020304" pitchFamily="18" charset="0"/>
                <a:cs typeface="Times New Roman" panose="02020603050405020304" pitchFamily="18" charset="0"/>
              </a:rPr>
              <a:t>i</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u="sng" dirty="0" smtClean="0">
                <a:solidFill>
                  <a:srgbClr val="FF3300"/>
                </a:solidFill>
                <a:latin typeface="Times New Roman" panose="02020603050405020304" pitchFamily="18" charset="0"/>
                <a:cs typeface="Times New Roman" panose="02020603050405020304" pitchFamily="18" charset="0"/>
              </a:rPr>
              <a:t>Concave mirror</a:t>
            </a:r>
            <a:r>
              <a:rPr lang="en-US" sz="2400" b="1" dirty="0" smtClean="0">
                <a:solidFill>
                  <a:srgbClr val="FF3300"/>
                </a:solidFill>
                <a:latin typeface="Times New Roman" panose="02020603050405020304" pitchFamily="18" charset="0"/>
                <a:cs typeface="Times New Roman" panose="02020603050405020304" pitchFamily="18" charset="0"/>
              </a:rPr>
              <a:t> :-</a:t>
            </a:r>
            <a:r>
              <a:rPr lang="en-US" sz="2400" b="1" dirty="0" smtClean="0">
                <a:solidFill>
                  <a:schemeClr val="dk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is a spherical mirror whose reflecting surface is </a:t>
            </a:r>
            <a:r>
              <a:rPr lang="en-US" sz="2400" b="1" dirty="0" smtClean="0">
                <a:solidFill>
                  <a:srgbClr val="C00000"/>
                </a:solidFill>
                <a:latin typeface="Times New Roman" panose="02020603050405020304" pitchFamily="18" charset="0"/>
                <a:cs typeface="Times New Roman" panose="02020603050405020304" pitchFamily="18" charset="0"/>
              </a:rPr>
              <a:t>curved inwards</a:t>
            </a:r>
            <a:r>
              <a:rPr lang="en-US" sz="2400" b="1" dirty="0" smtClean="0">
                <a:solidFill>
                  <a:schemeClr val="tx1"/>
                </a:solidFill>
                <a:latin typeface="Times New Roman" panose="02020603050405020304" pitchFamily="18" charset="0"/>
                <a:cs typeface="Times New Roman" panose="02020603050405020304" pitchFamily="18" charset="0"/>
              </a:rPr>
              <a:t>. Rays of light parallel to the principal axis after reflection from a concave mirror meet at a point (converge) on the principal axis</a:t>
            </a:r>
            <a:endParaRPr lang="en-US" sz="2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1828800"/>
            <a:ext cx="6553200"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376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066800"/>
            <a:ext cx="7742583" cy="5549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3"/>
          <p:cNvSpPr txBox="1">
            <a:spLocks/>
          </p:cNvSpPr>
          <p:nvPr/>
        </p:nvSpPr>
        <p:spPr>
          <a:xfrm>
            <a:off x="76200" y="274637"/>
            <a:ext cx="89154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2400" smtClean="0">
                <a:solidFill>
                  <a:srgbClr val="000066"/>
                </a:solidFill>
                <a:latin typeface="Times New Roman" panose="02020603050405020304" pitchFamily="18" charset="0"/>
                <a:cs typeface="Times New Roman" panose="02020603050405020304" pitchFamily="18" charset="0"/>
              </a:rPr>
              <a:t>Concave mirror whose reflecting surface is towards the centre of the sphere of which the mirror is a part.</a:t>
            </a:r>
            <a:endParaRPr lang="en-US" sz="24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3648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ubash\Desktop\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8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611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057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3" y="304800"/>
            <a:ext cx="8955157" cy="1600200"/>
          </a:xfrm>
        </p:spPr>
        <p:txBody>
          <a:bodyPr/>
          <a:lstStyle/>
          <a:p>
            <a:pPr lvl="0" algn="l"/>
            <a:r>
              <a:rPr lang="en-US" sz="2400" b="1" dirty="0">
                <a:solidFill>
                  <a:srgbClr val="FF3300"/>
                </a:solidFill>
                <a:latin typeface="Times New Roman" panose="02020603050405020304" pitchFamily="18" charset="0"/>
                <a:cs typeface="Times New Roman" panose="02020603050405020304" pitchFamily="18" charset="0"/>
              </a:rPr>
              <a:t> ii) </a:t>
            </a:r>
            <a:r>
              <a:rPr lang="en-US" sz="2400" b="1" u="sng" dirty="0">
                <a:solidFill>
                  <a:srgbClr val="FF3300"/>
                </a:solidFill>
                <a:latin typeface="Times New Roman" panose="02020603050405020304" pitchFamily="18" charset="0"/>
                <a:cs typeface="Times New Roman" panose="02020603050405020304" pitchFamily="18" charset="0"/>
              </a:rPr>
              <a:t>Convex mirror</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is a spherical mirror whose reflecting surface is </a:t>
            </a:r>
            <a:r>
              <a:rPr lang="en-US" sz="2400" b="1" dirty="0">
                <a:solidFill>
                  <a:srgbClr val="C00000"/>
                </a:solidFill>
                <a:latin typeface="Times New Roman" panose="02020603050405020304" pitchFamily="18" charset="0"/>
                <a:cs typeface="Times New Roman" panose="02020603050405020304" pitchFamily="18" charset="0"/>
              </a:rPr>
              <a:t>curved </a:t>
            </a:r>
            <a:r>
              <a:rPr lang="en-US" sz="2400" b="1" dirty="0" smtClean="0">
                <a:solidFill>
                  <a:srgbClr val="C00000"/>
                </a:solidFill>
                <a:latin typeface="Times New Roman" panose="02020603050405020304" pitchFamily="18" charset="0"/>
                <a:cs typeface="Times New Roman" panose="02020603050405020304" pitchFamily="18" charset="0"/>
              </a:rPr>
              <a:t>outwards</a:t>
            </a:r>
            <a:r>
              <a:rPr lang="en-US" sz="2400" b="1" dirty="0">
                <a:solidFill>
                  <a:schemeClr val="tx1"/>
                </a:solidFill>
                <a:latin typeface="Times New Roman" panose="02020603050405020304" pitchFamily="18" charset="0"/>
                <a:cs typeface="Times New Roman" panose="02020603050405020304" pitchFamily="18" charset="0"/>
              </a:rPr>
              <a:t>. Rays of light parallel to the principal axis after reflection from a </a:t>
            </a:r>
            <a:r>
              <a:rPr lang="en-US" sz="2400" b="1" dirty="0">
                <a:solidFill>
                  <a:srgbClr val="C00000"/>
                </a:solidFill>
                <a:latin typeface="Times New Roman" panose="02020603050405020304" pitchFamily="18" charset="0"/>
                <a:cs typeface="Times New Roman" panose="02020603050405020304" pitchFamily="18" charset="0"/>
              </a:rPr>
              <a:t>convex mirror get diverged </a:t>
            </a:r>
            <a:r>
              <a:rPr lang="en-US" sz="2400" b="1" dirty="0">
                <a:solidFill>
                  <a:schemeClr val="tx1"/>
                </a:solidFill>
                <a:latin typeface="Times New Roman" panose="02020603050405020304" pitchFamily="18" charset="0"/>
                <a:cs typeface="Times New Roman" panose="02020603050405020304" pitchFamily="18" charset="0"/>
              </a:rPr>
              <a:t>and appear to come from a point behind the mirror.</a:t>
            </a:r>
            <a:br>
              <a:rPr lang="en-US" sz="2400" b="1" dirty="0">
                <a:solidFill>
                  <a:schemeClr val="tx1"/>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2209800"/>
            <a:ext cx="57150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9847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219200"/>
            <a:ext cx="7620000" cy="541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3"/>
          <p:cNvSpPr>
            <a:spLocks noGrp="1"/>
          </p:cNvSpPr>
          <p:nvPr>
            <p:ph type="title"/>
          </p:nvPr>
        </p:nvSpPr>
        <p:spPr>
          <a:xfrm>
            <a:off x="152400" y="274637"/>
            <a:ext cx="8839200" cy="792163"/>
          </a:xfrm>
        </p:spPr>
        <p:txBody>
          <a:bodyPr/>
          <a:lstStyle/>
          <a:p>
            <a:r>
              <a:rPr lang="en-US" sz="2400" dirty="0">
                <a:solidFill>
                  <a:srgbClr val="000066"/>
                </a:solidFill>
                <a:latin typeface="Times New Roman" panose="02020603050405020304" pitchFamily="18" charset="0"/>
                <a:cs typeface="Times New Roman" panose="02020603050405020304" pitchFamily="18" charset="0"/>
              </a:rPr>
              <a:t>Convex mirror is one whose reflecting surface is away from the </a:t>
            </a:r>
            <a:r>
              <a:rPr lang="en-US" sz="2400" dirty="0" err="1">
                <a:solidFill>
                  <a:srgbClr val="000066"/>
                </a:solidFill>
                <a:latin typeface="Times New Roman" panose="02020603050405020304" pitchFamily="18" charset="0"/>
                <a:cs typeface="Times New Roman" panose="02020603050405020304" pitchFamily="18" charset="0"/>
              </a:rPr>
              <a:t>centre</a:t>
            </a:r>
            <a:r>
              <a:rPr lang="en-US" sz="2400" dirty="0">
                <a:solidFill>
                  <a:srgbClr val="000066"/>
                </a:solidFill>
                <a:latin typeface="Times New Roman" panose="02020603050405020304" pitchFamily="18" charset="0"/>
                <a:cs typeface="Times New Roman" panose="02020603050405020304" pitchFamily="18" charset="0"/>
              </a:rPr>
              <a:t> of the sphere of which the mirror is a part</a:t>
            </a:r>
          </a:p>
        </p:txBody>
      </p:sp>
    </p:spTree>
    <p:extLst>
      <p:ext uri="{BB962C8B-B14F-4D97-AF65-F5344CB8AC3E}">
        <p14:creationId xmlns:p14="http://schemas.microsoft.com/office/powerpoint/2010/main" xmlns="" val="111014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bash\Deskto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971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bash1\Desktop\1+Convex+and+concave+lens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483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bash1\Desktop\curved-mirrors-6-7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816"/>
            <a:ext cx="9104244" cy="68281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256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0" y="76200"/>
            <a:ext cx="9144000" cy="6477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None/>
            </a:pPr>
            <a:r>
              <a:rPr lang="en-US" sz="3200" b="1" i="0" u="none" strike="noStrike" cap="none" dirty="0" smtClean="0">
                <a:solidFill>
                  <a:schemeClr val="bg2"/>
                </a:solidFill>
                <a:latin typeface="Times New Roman"/>
                <a:ea typeface="Times New Roman"/>
                <a:cs typeface="Times New Roman"/>
                <a:sym typeface="Times New Roman"/>
              </a:rPr>
              <a:t>4) </a:t>
            </a:r>
            <a:r>
              <a:rPr lang="en-US" sz="3200" b="1" i="0" u="sng" strike="noStrike" cap="none" dirty="0">
                <a:solidFill>
                  <a:schemeClr val="bg2"/>
                </a:solidFill>
                <a:latin typeface="Times New Roman"/>
                <a:ea typeface="Times New Roman"/>
                <a:cs typeface="Times New Roman"/>
                <a:sym typeface="Times New Roman"/>
              </a:rPr>
              <a:t>Terms used in the study of spherical mirrors</a:t>
            </a:r>
            <a:r>
              <a:rPr lang="en-US" sz="3200" b="1" i="0" u="none" strike="noStrike" cap="none" dirty="0">
                <a:solidFill>
                  <a:schemeClr val="bg2"/>
                </a:solidFill>
                <a:latin typeface="Times New Roman"/>
                <a:ea typeface="Times New Roman"/>
                <a:cs typeface="Times New Roman"/>
                <a:sym typeface="Times New Roman"/>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76200" y="76200"/>
            <a:ext cx="7772400"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 </a:t>
            </a:r>
            <a:r>
              <a:rPr lang="en-US" sz="3200" b="1" i="0" u="sng" strike="noStrike" cap="none">
                <a:solidFill>
                  <a:srgbClr val="FF3300"/>
                </a:solidFill>
                <a:latin typeface="Times New Roman"/>
                <a:ea typeface="Times New Roman"/>
                <a:cs typeface="Times New Roman"/>
                <a:sym typeface="Times New Roman"/>
              </a:rPr>
              <a:t>Light </a:t>
            </a:r>
            <a:r>
              <a:rPr lang="en-US" sz="3200" b="1" i="0" u="none" strike="noStrike" cap="none">
                <a:solidFill>
                  <a:srgbClr val="FF3300"/>
                </a:solidFill>
                <a:latin typeface="Times New Roman"/>
                <a:ea typeface="Times New Roman"/>
                <a:cs typeface="Times New Roman"/>
                <a:sym typeface="Times New Roman"/>
              </a:rPr>
              <a:t>:-</a:t>
            </a:r>
          </a:p>
        </p:txBody>
      </p:sp>
      <p:sp>
        <p:nvSpPr>
          <p:cNvPr id="63" name="Shape 63"/>
          <p:cNvSpPr txBox="1">
            <a:spLocks noGrp="1"/>
          </p:cNvSpPr>
          <p:nvPr>
            <p:ph type="subTitle" idx="1"/>
          </p:nvPr>
        </p:nvSpPr>
        <p:spPr>
          <a:xfrm>
            <a:off x="228600" y="762000"/>
            <a:ext cx="8686800" cy="57912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Light is a form of energy which helps us to see objects.</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ii) When light falls on objects, it reflects the light and when the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reflected light reaches our eyes then we see the objects.</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iii) Light travels in straight line.</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iv) The common phenomena of light are formation of shadows,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formation of images by mirrors and lenses, bending of light by a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medium, twinkling of stars, formation of rainbow etc.</a:t>
            </a:r>
          </a:p>
        </p:txBody>
      </p:sp>
      <p:pic>
        <p:nvPicPr>
          <p:cNvPr id="64" name="Shape 64"/>
          <p:cNvPicPr preferRelativeResize="0"/>
          <p:nvPr/>
        </p:nvPicPr>
        <p:blipFill>
          <a:blip r:embed="rId3">
            <a:alphaModFix/>
          </a:blip>
          <a:stretch>
            <a:fillRect/>
          </a:stretch>
        </p:blipFill>
        <p:spPr>
          <a:xfrm>
            <a:off x="304800" y="3733800"/>
            <a:ext cx="4038599" cy="2819400"/>
          </a:xfrm>
          <a:prstGeom prst="rect">
            <a:avLst/>
          </a:prstGeom>
          <a:noFill/>
          <a:ln>
            <a:noFill/>
          </a:ln>
        </p:spPr>
      </p:pic>
      <p:pic>
        <p:nvPicPr>
          <p:cNvPr id="65" name="Shape 65"/>
          <p:cNvPicPr preferRelativeResize="0"/>
          <p:nvPr/>
        </p:nvPicPr>
        <p:blipFill>
          <a:blip r:embed="rId4">
            <a:alphaModFix/>
          </a:blip>
          <a:stretch>
            <a:fillRect/>
          </a:stretch>
        </p:blipFill>
        <p:spPr>
          <a:xfrm>
            <a:off x="4648200" y="3733800"/>
            <a:ext cx="4267200" cy="289559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839200" cy="914400"/>
          </a:xfrm>
        </p:spPr>
        <p:txBody>
          <a:bodyPr/>
          <a:lstStyle/>
          <a:p>
            <a:pPr lvl="0" algn="l">
              <a:lnSpc>
                <a:spcPct val="80000"/>
              </a:lnSpc>
              <a:spcBef>
                <a:spcPts val="400"/>
              </a:spcBef>
            </a:pPr>
            <a:r>
              <a:rPr lang="en-US" sz="2800" b="1" dirty="0" err="1">
                <a:solidFill>
                  <a:srgbClr val="FF3300"/>
                </a:solidFill>
              </a:rPr>
              <a:t>i</a:t>
            </a:r>
            <a:r>
              <a:rPr lang="en-US" sz="2800" b="1" dirty="0">
                <a:solidFill>
                  <a:srgbClr val="FF3300"/>
                </a:solidFill>
              </a:rPr>
              <a:t>)</a:t>
            </a:r>
            <a:r>
              <a:rPr lang="en-US" sz="2800" b="1" dirty="0">
                <a:solidFill>
                  <a:schemeClr val="dk1"/>
                </a:solidFill>
              </a:rPr>
              <a:t> </a:t>
            </a:r>
            <a:r>
              <a:rPr lang="en-US" sz="2800" b="1" dirty="0">
                <a:solidFill>
                  <a:srgbClr val="FF3300"/>
                </a:solidFill>
              </a:rPr>
              <a:t>Center of curvature </a:t>
            </a:r>
            <a:r>
              <a:rPr lang="en-US" sz="2800" b="1" dirty="0" smtClean="0">
                <a:solidFill>
                  <a:schemeClr val="tx1"/>
                </a:solidFill>
              </a:rPr>
              <a:t>- </a:t>
            </a:r>
            <a:r>
              <a:rPr lang="en-US" sz="2800" b="1" dirty="0">
                <a:solidFill>
                  <a:schemeClr val="tx1"/>
                </a:solidFill>
              </a:rPr>
              <a:t>is the </a:t>
            </a:r>
            <a:r>
              <a:rPr lang="en-US" sz="2800" b="1" dirty="0" err="1">
                <a:solidFill>
                  <a:schemeClr val="tx1"/>
                </a:solidFill>
              </a:rPr>
              <a:t>centre</a:t>
            </a:r>
            <a:r>
              <a:rPr lang="en-US" sz="2800" b="1" dirty="0">
                <a:solidFill>
                  <a:schemeClr val="tx1"/>
                </a:solidFill>
              </a:rPr>
              <a:t> of the sphere of which the mirror </a:t>
            </a:r>
            <a:r>
              <a:rPr lang="en-US" sz="2800" b="1" dirty="0" smtClean="0">
                <a:solidFill>
                  <a:schemeClr val="tx1"/>
                </a:solidFill>
              </a:rPr>
              <a:t>is </a:t>
            </a:r>
            <a:r>
              <a:rPr lang="en-US" sz="2800" b="1" dirty="0">
                <a:solidFill>
                  <a:schemeClr val="tx1"/>
                </a:solidFill>
              </a:rPr>
              <a:t>a part (C).</a:t>
            </a:r>
            <a:br>
              <a:rPr lang="en-US" sz="2800" b="1" dirty="0">
                <a:solidFill>
                  <a:schemeClr val="tx1"/>
                </a:solidFill>
              </a:rPr>
            </a:br>
            <a:endParaRPr lang="en-US" sz="2800" dirty="0"/>
          </a:p>
        </p:txBody>
      </p:sp>
      <p:pic>
        <p:nvPicPr>
          <p:cNvPr id="3074" name="Picture 2" descr="http://learnwithease.weebly.com/uploads/1/9/6/6/19664479/6989077_ori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0"/>
            <a:ext cx="87630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155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8575"/>
          </a:xfrm>
        </p:spPr>
        <p:txBody>
          <a:bodyPr/>
          <a:lstStyle/>
          <a:p>
            <a:pPr lvl="0" algn="l">
              <a:lnSpc>
                <a:spcPct val="80000"/>
              </a:lnSpc>
              <a:spcBef>
                <a:spcPts val="400"/>
              </a:spcBef>
            </a:pPr>
            <a:r>
              <a:rPr lang="en-US" sz="3200" b="1" dirty="0" smtClean="0">
                <a:solidFill>
                  <a:srgbClr val="FF3300"/>
                </a:solidFill>
              </a:rPr>
              <a:t/>
            </a:r>
            <a:br>
              <a:rPr lang="en-US" sz="3200" b="1" dirty="0" smtClean="0">
                <a:solidFill>
                  <a:srgbClr val="FF3300"/>
                </a:solidFill>
              </a:rPr>
            </a:br>
            <a:r>
              <a:rPr lang="en-US" sz="3200" b="1" dirty="0" smtClean="0">
                <a:solidFill>
                  <a:srgbClr val="FF3300"/>
                </a:solidFill>
              </a:rPr>
              <a:t>ii</a:t>
            </a:r>
            <a:r>
              <a:rPr lang="en-US" sz="3200" b="1" dirty="0">
                <a:solidFill>
                  <a:srgbClr val="FF3300"/>
                </a:solidFill>
              </a:rPr>
              <a:t>) Radius of curvature </a:t>
            </a:r>
            <a:r>
              <a:rPr lang="en-US" sz="3200" b="1" dirty="0" smtClean="0">
                <a:solidFill>
                  <a:srgbClr val="FF3300"/>
                </a:solidFill>
              </a:rPr>
              <a:t>-</a:t>
            </a:r>
            <a:r>
              <a:rPr lang="en-US" sz="3200" b="1" dirty="0" smtClean="0">
                <a:solidFill>
                  <a:schemeClr val="dk1"/>
                </a:solidFill>
              </a:rPr>
              <a:t> </a:t>
            </a:r>
            <a:r>
              <a:rPr lang="en-US" sz="3200" b="1" dirty="0">
                <a:solidFill>
                  <a:schemeClr val="tx1"/>
                </a:solidFill>
              </a:rPr>
              <a:t>is the radius of the sphere of which the mirror </a:t>
            </a:r>
            <a:r>
              <a:rPr lang="en-US" sz="3200" b="1" dirty="0" smtClean="0">
                <a:solidFill>
                  <a:schemeClr val="tx1"/>
                </a:solidFill>
              </a:rPr>
              <a:t>is </a:t>
            </a:r>
            <a:r>
              <a:rPr lang="en-US" sz="3200" b="1" dirty="0">
                <a:solidFill>
                  <a:schemeClr val="tx1"/>
                </a:solidFill>
              </a:rPr>
              <a:t>a part </a:t>
            </a:r>
            <a:r>
              <a:rPr lang="en-US" sz="3200" b="1" dirty="0" smtClean="0">
                <a:solidFill>
                  <a:schemeClr val="tx1"/>
                </a:solidFill>
              </a:rPr>
              <a:t>(R)</a:t>
            </a:r>
            <a:r>
              <a:rPr lang="en-US" sz="3200" b="1" dirty="0">
                <a:solidFill>
                  <a:schemeClr val="tx1"/>
                </a:solidFill>
              </a:rPr>
              <a:t/>
            </a:r>
            <a:br>
              <a:rPr lang="en-US" sz="3200" b="1" dirty="0">
                <a:solidFill>
                  <a:schemeClr val="tx1"/>
                </a:solidFill>
              </a:rPr>
            </a:b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257300"/>
            <a:ext cx="8763000" cy="537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647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8" y="152400"/>
            <a:ext cx="9124122" cy="1143000"/>
          </a:xfrm>
        </p:spPr>
        <p:txBody>
          <a:bodyPr/>
          <a:lstStyle/>
          <a:p>
            <a:pPr lvl="0" algn="l"/>
            <a:r>
              <a:rPr lang="en-US" sz="2800" b="1" dirty="0">
                <a:solidFill>
                  <a:srgbClr val="FF3300"/>
                </a:solidFill>
              </a:rPr>
              <a:t>iii) Pole </a:t>
            </a:r>
            <a:r>
              <a:rPr lang="en-US" sz="2800" b="1" dirty="0" smtClean="0">
                <a:solidFill>
                  <a:srgbClr val="FF3300"/>
                </a:solidFill>
              </a:rPr>
              <a:t>or Vertex-</a:t>
            </a:r>
            <a:r>
              <a:rPr lang="en-US" sz="2800" b="1" dirty="0" smtClean="0">
                <a:solidFill>
                  <a:schemeClr val="dk1"/>
                </a:solidFill>
              </a:rPr>
              <a:t> </a:t>
            </a:r>
            <a:r>
              <a:rPr lang="en-US" sz="2800" b="1" dirty="0">
                <a:solidFill>
                  <a:schemeClr val="tx1"/>
                </a:solidFill>
              </a:rPr>
              <a:t>is the </a:t>
            </a:r>
            <a:r>
              <a:rPr lang="en-US" sz="2800" b="1" dirty="0" err="1">
                <a:solidFill>
                  <a:schemeClr val="tx1"/>
                </a:solidFill>
              </a:rPr>
              <a:t>centre</a:t>
            </a:r>
            <a:r>
              <a:rPr lang="en-US" sz="2800" b="1" dirty="0">
                <a:solidFill>
                  <a:schemeClr val="tx1"/>
                </a:solidFill>
              </a:rPr>
              <a:t> of the spherical mirror (P).</a:t>
            </a:r>
            <a:br>
              <a:rPr lang="en-US" sz="2800" b="1" dirty="0">
                <a:solidFill>
                  <a:schemeClr val="tx1"/>
                </a:solidFill>
              </a:rPr>
            </a:br>
            <a:endParaRPr lang="en-US" sz="2800" dirty="0"/>
          </a:p>
        </p:txBody>
      </p:sp>
      <p:pic>
        <p:nvPicPr>
          <p:cNvPr id="5122" name="Picture 2" descr="Pol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826" y="1066800"/>
            <a:ext cx="8898973"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3452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30" y="609600"/>
            <a:ext cx="8958470" cy="2362200"/>
          </a:xfrm>
        </p:spPr>
        <p:txBody>
          <a:bodyPr/>
          <a:lstStyle/>
          <a:p>
            <a:pPr lvl="0" algn="l">
              <a:lnSpc>
                <a:spcPct val="80000"/>
              </a:lnSpc>
              <a:spcBef>
                <a:spcPts val="400"/>
              </a:spcBef>
            </a:pPr>
            <a:r>
              <a:rPr lang="en-US" sz="2400" b="1" dirty="0" smtClean="0">
                <a:solidFill>
                  <a:srgbClr val="FF3300"/>
                </a:solidFill>
              </a:rPr>
              <a:t>iv) Principal </a:t>
            </a:r>
            <a:r>
              <a:rPr lang="en-US" sz="2400" b="1" dirty="0">
                <a:solidFill>
                  <a:srgbClr val="FF3300"/>
                </a:solidFill>
              </a:rPr>
              <a:t>focus </a:t>
            </a:r>
            <a:r>
              <a:rPr lang="en-US" sz="2400" b="1" dirty="0" smtClean="0">
                <a:solidFill>
                  <a:srgbClr val="FF3300"/>
                </a:solidFill>
              </a:rPr>
              <a:t>- </a:t>
            </a:r>
            <a:r>
              <a:rPr lang="en-US" sz="2400" b="1" dirty="0" smtClean="0">
                <a:solidFill>
                  <a:srgbClr val="0000FF"/>
                </a:solidFill>
              </a:rPr>
              <a:t>   </a:t>
            </a:r>
            <a:r>
              <a:rPr lang="en-US" sz="2400" b="1" dirty="0">
                <a:solidFill>
                  <a:schemeClr val="tx1"/>
                </a:solidFill>
              </a:rPr>
              <a:t>In a </a:t>
            </a:r>
            <a:r>
              <a:rPr lang="en-US" sz="2400" b="1" dirty="0">
                <a:solidFill>
                  <a:srgbClr val="C00000"/>
                </a:solidFill>
              </a:rPr>
              <a:t>concave mirror</a:t>
            </a:r>
            <a:r>
              <a:rPr lang="en-US" sz="2400" b="1" dirty="0">
                <a:solidFill>
                  <a:schemeClr val="tx1"/>
                </a:solidFill>
              </a:rPr>
              <a:t>, rays of </a:t>
            </a:r>
            <a:r>
              <a:rPr lang="en-US" sz="2400" b="1" dirty="0" smtClean="0">
                <a:solidFill>
                  <a:schemeClr val="tx1"/>
                </a:solidFill>
              </a:rPr>
              <a:t>light </a:t>
            </a:r>
            <a:r>
              <a:rPr lang="en-US" sz="2400" b="1" dirty="0">
                <a:solidFill>
                  <a:schemeClr val="tx1"/>
                </a:solidFill>
              </a:rPr>
              <a:t>parallel to the principal axis after </a:t>
            </a:r>
            <a:r>
              <a:rPr lang="en-US" sz="2400" b="1" dirty="0" smtClean="0">
                <a:solidFill>
                  <a:schemeClr val="tx1"/>
                </a:solidFill>
              </a:rPr>
              <a:t>reflection </a:t>
            </a:r>
            <a:r>
              <a:rPr lang="en-US" sz="2400" b="1" dirty="0">
                <a:solidFill>
                  <a:schemeClr val="tx1"/>
                </a:solidFill>
              </a:rPr>
              <a:t>meet at a point on the principal axis called principal </a:t>
            </a:r>
            <a:r>
              <a:rPr lang="en-US" sz="2400" b="1" dirty="0" smtClean="0">
                <a:solidFill>
                  <a:schemeClr val="tx1"/>
                </a:solidFill>
              </a:rPr>
              <a:t>focus(F</a:t>
            </a:r>
            <a:r>
              <a:rPr lang="en-US" sz="2400" b="1" dirty="0">
                <a:solidFill>
                  <a:schemeClr val="tx1"/>
                </a:solidFill>
              </a:rPr>
              <a:t>). </a:t>
            </a:r>
            <a:br>
              <a:rPr lang="en-US" sz="2400" b="1" dirty="0">
                <a:solidFill>
                  <a:schemeClr val="tx1"/>
                </a:solidFill>
              </a:rPr>
            </a:br>
            <a:endParaRPr lang="en-US" sz="2400" dirty="0"/>
          </a:p>
        </p:txBody>
      </p:sp>
      <p:pic>
        <p:nvPicPr>
          <p:cNvPr id="1026" name="Picture 2" descr="Image result for principal focus in concave mirro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752600"/>
            <a:ext cx="8763000"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046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252"/>
            <a:ext cx="9144000" cy="1470024"/>
          </a:xfrm>
        </p:spPr>
        <p:txBody>
          <a:bodyPr/>
          <a:lstStyle/>
          <a:p>
            <a:pPr lvl="0" algn="l">
              <a:lnSpc>
                <a:spcPct val="80000"/>
              </a:lnSpc>
              <a:spcBef>
                <a:spcPts val="400"/>
              </a:spcBef>
            </a:pPr>
            <a:r>
              <a:rPr lang="en-US" sz="2400" b="1" dirty="0" smtClean="0">
                <a:solidFill>
                  <a:schemeClr val="tx1"/>
                </a:solidFill>
              </a:rPr>
              <a:t> </a:t>
            </a:r>
            <a:r>
              <a:rPr lang="en-US" sz="2400" b="1" dirty="0">
                <a:solidFill>
                  <a:srgbClr val="FF3300"/>
                </a:solidFill>
              </a:rPr>
              <a:t>iv) Principal focus </a:t>
            </a:r>
            <a:r>
              <a:rPr lang="en-US" sz="2400" b="1" dirty="0" smtClean="0">
                <a:solidFill>
                  <a:srgbClr val="FF3300"/>
                </a:solidFill>
              </a:rPr>
              <a:t>-</a:t>
            </a:r>
            <a:r>
              <a:rPr lang="en-US" sz="2400" b="1" dirty="0" smtClean="0">
                <a:solidFill>
                  <a:schemeClr val="tx1"/>
                </a:solidFill>
              </a:rPr>
              <a:t> In </a:t>
            </a:r>
            <a:r>
              <a:rPr lang="en-US" sz="2400" b="1" dirty="0">
                <a:solidFill>
                  <a:schemeClr val="tx1"/>
                </a:solidFill>
              </a:rPr>
              <a:t>a </a:t>
            </a:r>
            <a:r>
              <a:rPr lang="en-US" sz="2400" b="1" dirty="0">
                <a:solidFill>
                  <a:srgbClr val="FF0000"/>
                </a:solidFill>
              </a:rPr>
              <a:t>convex mirror</a:t>
            </a:r>
            <a:r>
              <a:rPr lang="en-US" sz="2400" b="1" dirty="0">
                <a:solidFill>
                  <a:schemeClr val="tx1"/>
                </a:solidFill>
              </a:rPr>
              <a:t>, rays of light parallel to the principal </a:t>
            </a:r>
            <a:r>
              <a:rPr lang="en-US" sz="2400" b="1" dirty="0" smtClean="0">
                <a:solidFill>
                  <a:schemeClr val="tx1"/>
                </a:solidFill>
              </a:rPr>
              <a:t>axis  after reflection </a:t>
            </a:r>
            <a:r>
              <a:rPr lang="en-US" sz="2400" b="1" dirty="0">
                <a:solidFill>
                  <a:schemeClr val="tx1"/>
                </a:solidFill>
              </a:rPr>
              <a:t>get diverged and appear to come from a point on the </a:t>
            </a:r>
            <a:r>
              <a:rPr lang="en-US" sz="2400" b="1" dirty="0" smtClean="0">
                <a:solidFill>
                  <a:schemeClr val="tx1"/>
                </a:solidFill>
              </a:rPr>
              <a:t>principal </a:t>
            </a:r>
            <a:r>
              <a:rPr lang="en-US" sz="2400" b="1" dirty="0">
                <a:solidFill>
                  <a:schemeClr val="tx1"/>
                </a:solidFill>
              </a:rPr>
              <a:t>axis </a:t>
            </a:r>
            <a:r>
              <a:rPr lang="en-US" sz="2400" b="1" dirty="0">
                <a:solidFill>
                  <a:srgbClr val="FF0000"/>
                </a:solidFill>
              </a:rPr>
              <a:t>behind the mirror</a:t>
            </a:r>
            <a:r>
              <a:rPr lang="en-US" sz="2400" b="1" dirty="0">
                <a:solidFill>
                  <a:schemeClr val="tx1"/>
                </a:solidFill>
              </a:rPr>
              <a:t> called principal focus (F).</a:t>
            </a:r>
            <a:br>
              <a:rPr lang="en-US" sz="2400" b="1" dirty="0">
                <a:solidFill>
                  <a:schemeClr val="tx1"/>
                </a:solidFill>
              </a:rPr>
            </a:br>
            <a:endParaRPr lang="en-US" sz="2400" dirty="0"/>
          </a:p>
        </p:txBody>
      </p:sp>
      <p:pic>
        <p:nvPicPr>
          <p:cNvPr id="4" name="Picture 4" descr="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600200"/>
            <a:ext cx="8229600"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1212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6" y="228600"/>
            <a:ext cx="9061174" cy="1470024"/>
          </a:xfrm>
        </p:spPr>
        <p:txBody>
          <a:bodyPr/>
          <a:lstStyle/>
          <a:p>
            <a:pPr lvl="0" algn="l">
              <a:lnSpc>
                <a:spcPct val="80000"/>
              </a:lnSpc>
              <a:spcBef>
                <a:spcPts val="400"/>
              </a:spcBef>
            </a:pPr>
            <a:r>
              <a:rPr lang="en-US" sz="2800" b="1" dirty="0">
                <a:solidFill>
                  <a:srgbClr val="FF3300"/>
                </a:solidFill>
              </a:rPr>
              <a:t>iv) Principal axis </a:t>
            </a:r>
            <a:r>
              <a:rPr lang="en-US" sz="2800" b="1" dirty="0" smtClean="0">
                <a:solidFill>
                  <a:schemeClr val="tx1"/>
                </a:solidFill>
              </a:rPr>
              <a:t>- </a:t>
            </a:r>
            <a:r>
              <a:rPr lang="en-US" sz="2800" b="1" dirty="0">
                <a:solidFill>
                  <a:schemeClr val="tx1"/>
                </a:solidFill>
              </a:rPr>
              <a:t>is the straight line passing through the </a:t>
            </a:r>
            <a:r>
              <a:rPr lang="en-US" sz="2800" b="1" dirty="0" err="1">
                <a:solidFill>
                  <a:schemeClr val="tx1"/>
                </a:solidFill>
              </a:rPr>
              <a:t>centre</a:t>
            </a:r>
            <a:r>
              <a:rPr lang="en-US" sz="2800" b="1" dirty="0">
                <a:solidFill>
                  <a:schemeClr val="tx1"/>
                </a:solidFill>
              </a:rPr>
              <a:t> of </a:t>
            </a:r>
            <a:r>
              <a:rPr lang="en-US" sz="2800" b="1" dirty="0" smtClean="0">
                <a:solidFill>
                  <a:schemeClr val="tx1"/>
                </a:solidFill>
              </a:rPr>
              <a:t>curvature and </a:t>
            </a:r>
            <a:r>
              <a:rPr lang="en-US" sz="2800" b="1" dirty="0">
                <a:solidFill>
                  <a:schemeClr val="tx1"/>
                </a:solidFill>
              </a:rPr>
              <a:t>the pole </a:t>
            </a:r>
            <a:br>
              <a:rPr lang="en-US" sz="2800" b="1" dirty="0">
                <a:solidFill>
                  <a:schemeClr val="tx1"/>
                </a:solidFill>
              </a:rPr>
            </a:b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219200"/>
            <a:ext cx="8763000"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8210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91600" cy="1470024"/>
          </a:xfrm>
        </p:spPr>
        <p:txBody>
          <a:bodyPr/>
          <a:lstStyle/>
          <a:p>
            <a:pPr lvl="0" algn="l">
              <a:lnSpc>
                <a:spcPct val="80000"/>
              </a:lnSpc>
              <a:spcBef>
                <a:spcPts val="400"/>
              </a:spcBef>
            </a:pPr>
            <a:r>
              <a:rPr lang="en-US" sz="2400" b="1" dirty="0">
                <a:solidFill>
                  <a:srgbClr val="FF3300"/>
                </a:solidFill>
              </a:rPr>
              <a:t>v) Focal length </a:t>
            </a:r>
            <a:r>
              <a:rPr lang="en-US" sz="2400" b="1" dirty="0" smtClean="0">
                <a:solidFill>
                  <a:srgbClr val="FF3300"/>
                </a:solidFill>
              </a:rPr>
              <a:t>-</a:t>
            </a:r>
            <a:r>
              <a:rPr lang="en-US" sz="2400" b="1" dirty="0" smtClean="0">
                <a:solidFill>
                  <a:schemeClr val="dk1"/>
                </a:solidFill>
              </a:rPr>
              <a:t> </a:t>
            </a:r>
            <a:r>
              <a:rPr lang="en-US" sz="2400" b="1" dirty="0">
                <a:solidFill>
                  <a:schemeClr val="tx1"/>
                </a:solidFill>
                <a:latin typeface="Times New Roman" panose="02020603050405020304" pitchFamily="18" charset="0"/>
                <a:cs typeface="Times New Roman" panose="02020603050405020304" pitchFamily="18" charset="0"/>
              </a:rPr>
              <a:t>is the </a:t>
            </a:r>
            <a:r>
              <a:rPr lang="en-US" sz="2400" b="1" dirty="0">
                <a:solidFill>
                  <a:srgbClr val="002060"/>
                </a:solidFill>
                <a:latin typeface="Times New Roman" panose="02020603050405020304" pitchFamily="18" charset="0"/>
                <a:cs typeface="Times New Roman" panose="02020603050405020304" pitchFamily="18" charset="0"/>
              </a:rPr>
              <a:t>distance between the pole and principal focus </a:t>
            </a:r>
            <a:r>
              <a:rPr lang="en-US" sz="2400" b="1" dirty="0" smtClean="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f).</a:t>
            </a:r>
            <a:r>
              <a:rPr lang="en-US" sz="2400" b="1" dirty="0">
                <a:solidFill>
                  <a:schemeClr val="tx1"/>
                </a:solidFill>
                <a:latin typeface="Times New Roman" panose="02020603050405020304" pitchFamily="18" charset="0"/>
                <a:cs typeface="Times New Roman" panose="02020603050405020304" pitchFamily="18" charset="0"/>
              </a:rPr>
              <a:t> In a spherical mirror the radius of curvature is twice </a:t>
            </a:r>
            <a:r>
              <a:rPr lang="en-US" sz="2400" b="1" dirty="0" smtClean="0">
                <a:solidFill>
                  <a:schemeClr val="tx1"/>
                </a:solidFill>
                <a:latin typeface="Times New Roman" panose="02020603050405020304" pitchFamily="18" charset="0"/>
                <a:cs typeface="Times New Roman" panose="02020603050405020304" pitchFamily="18" charset="0"/>
              </a:rPr>
              <a:t>the focal length.     </a:t>
            </a:r>
            <a:r>
              <a:rPr lang="en-US" sz="2400" b="1" dirty="0" smtClean="0">
                <a:solidFill>
                  <a:srgbClr val="002060"/>
                </a:solidFill>
                <a:latin typeface="Times New Roman" panose="02020603050405020304" pitchFamily="18" charset="0"/>
                <a:cs typeface="Times New Roman" panose="02020603050405020304" pitchFamily="18" charset="0"/>
              </a:rPr>
              <a:t>R = 2</a:t>
            </a:r>
            <a:r>
              <a:rPr lang="en-US" sz="2400" b="1" i="1" dirty="0" smtClean="0">
                <a:solidFill>
                  <a:srgbClr val="002060"/>
                </a:solidFill>
                <a:latin typeface="Times New Roman" panose="02020603050405020304" pitchFamily="18" charset="0"/>
                <a:cs typeface="Times New Roman" panose="02020603050405020304" pitchFamily="18" charset="0"/>
              </a:rPr>
              <a:t>f</a:t>
            </a: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rgbClr val="FF3300"/>
                </a:solidFill>
              </a:rPr>
              <a:t/>
            </a:r>
            <a:br>
              <a:rPr lang="en-US" sz="2400" dirty="0">
                <a:solidFill>
                  <a:srgbClr val="FF3300"/>
                </a:solidFill>
              </a:rPr>
            </a:br>
            <a:endParaRPr lang="en-US" sz="2400" dirty="0"/>
          </a:p>
        </p:txBody>
      </p:sp>
      <p:pic>
        <p:nvPicPr>
          <p:cNvPr id="7170" name="Picture 2" descr="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2667000"/>
            <a:ext cx="4572000"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743200"/>
            <a:ext cx="44196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5792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381000"/>
            <a:ext cx="8915400" cy="609601"/>
          </a:xfrm>
        </p:spPr>
        <p:txBody>
          <a:bodyPr/>
          <a:lstStyle/>
          <a:p>
            <a:r>
              <a:rPr lang="en-US" sz="3200" dirty="0" smtClean="0">
                <a:solidFill>
                  <a:srgbClr val="000066"/>
                </a:solidFill>
                <a:latin typeface="Times New Roman" panose="02020603050405020304" pitchFamily="18" charset="0"/>
                <a:cs typeface="Times New Roman" panose="02020603050405020304" pitchFamily="18" charset="0"/>
              </a:rPr>
              <a:t>vi) The diameter of the reflecting surface of spherical mirror is called its </a:t>
            </a:r>
            <a:r>
              <a:rPr lang="en-US" sz="3200" b="1" dirty="0" smtClean="0">
                <a:solidFill>
                  <a:srgbClr val="FF0000"/>
                </a:solidFill>
                <a:latin typeface="Times New Roman" panose="02020603050405020304" pitchFamily="18" charset="0"/>
                <a:cs typeface="Times New Roman" panose="02020603050405020304" pitchFamily="18" charset="0"/>
              </a:rPr>
              <a:t>APERTURE</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http://boomeria.org/physicstextbook/fig13-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914400"/>
            <a:ext cx="8915400"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984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subTitle" idx="1"/>
          </p:nvPr>
        </p:nvSpPr>
        <p:spPr>
          <a:xfrm>
            <a:off x="76200" y="457200"/>
            <a:ext cx="8915400" cy="6172199"/>
          </a:xfrm>
          <a:prstGeom prst="rect">
            <a:avLst/>
          </a:prstGeom>
          <a:noFill/>
          <a:ln>
            <a:noFill/>
          </a:ln>
        </p:spPr>
        <p:txBody>
          <a:bodyPr lIns="91425" tIns="45700" rIns="91425" bIns="45700" anchor="t" anchorCtr="0">
            <a:noAutofit/>
          </a:bodyPr>
          <a:lstStyle/>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a:t>
            </a: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X       C                                  F                                      P                    Y</a:t>
            </a: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25000"/>
              <a:buFont typeface="Arial"/>
              <a:buNone/>
            </a:pPr>
            <a:r>
              <a:rPr lang="en-US" sz="2400" b="0" i="0" u="none" strike="noStrike" cap="none">
                <a:solidFill>
                  <a:srgbClr val="3333FF"/>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C – centre of curvature                   CP –  radius of curvature</a:t>
            </a:r>
          </a:p>
          <a:p>
            <a:pPr marL="0" marR="0" lvl="0" indent="0" algn="l" rtl="0">
              <a:lnSpc>
                <a:spcPct val="90000"/>
              </a:lnSpc>
              <a:spcBef>
                <a:spcPts val="480"/>
              </a:spcBef>
              <a:spcAft>
                <a:spcPts val="0"/>
              </a:spcAft>
              <a:buClr>
                <a:schemeClr val="dk1"/>
              </a:buClr>
              <a:buSzPct val="25000"/>
              <a:buFont typeface="Arial"/>
              <a:buNone/>
            </a:pPr>
            <a:r>
              <a:rPr lang="en-US" sz="2400" b="1" i="0" u="none" strike="noStrike" cap="none">
                <a:solidFill>
                  <a:srgbClr val="0000FF"/>
                </a:solidFill>
                <a:latin typeface="Arial"/>
                <a:ea typeface="Arial"/>
                <a:cs typeface="Arial"/>
                <a:sym typeface="Arial"/>
              </a:rPr>
              <a:t> P – pole                                             XY –  principal axis</a:t>
            </a:r>
          </a:p>
          <a:p>
            <a:pPr marL="0" marR="0" lvl="0" indent="0" algn="l" rtl="0">
              <a:lnSpc>
                <a:spcPct val="90000"/>
              </a:lnSpc>
              <a:spcBef>
                <a:spcPts val="480"/>
              </a:spcBef>
              <a:spcAft>
                <a:spcPts val="0"/>
              </a:spcAft>
              <a:buClr>
                <a:schemeClr val="dk1"/>
              </a:buClr>
              <a:buSzPct val="25000"/>
              <a:buFont typeface="Arial"/>
              <a:buNone/>
            </a:pPr>
            <a:r>
              <a:rPr lang="en-US" sz="2400" b="1" i="0" u="none" strike="noStrike" cap="none">
                <a:solidFill>
                  <a:srgbClr val="0000FF"/>
                </a:solidFill>
                <a:latin typeface="Arial"/>
                <a:ea typeface="Arial"/>
                <a:cs typeface="Arial"/>
                <a:sym typeface="Arial"/>
              </a:rPr>
              <a:t> F – principal focus                           PF –  focal length </a:t>
            </a:r>
          </a:p>
        </p:txBody>
      </p:sp>
      <p:sp>
        <p:nvSpPr>
          <p:cNvPr id="141" name="Shape 141"/>
          <p:cNvSpPr/>
          <p:nvPr/>
        </p:nvSpPr>
        <p:spPr>
          <a:xfrm rot="5400000">
            <a:off x="2400300" y="723900"/>
            <a:ext cx="4267200" cy="3886199"/>
          </a:xfrm>
          <a:custGeom>
            <a:avLst/>
            <a:gdLst/>
            <a:ahLst/>
            <a:cxnLst/>
            <a:rect l="0" t="0" r="0" b="0"/>
            <a:pathLst>
              <a:path w="21601" h="10893" extrusionOk="0">
                <a:moveTo>
                  <a:pt x="618" y="10887"/>
                </a:moveTo>
                <a:cubicBezTo>
                  <a:pt x="618" y="10858"/>
                  <a:pt x="618" y="10829"/>
                  <a:pt x="618" y="10800"/>
                </a:cubicBezTo>
                <a:cubicBezTo>
                  <a:pt x="618" y="5176"/>
                  <a:pt x="5176" y="618"/>
                  <a:pt x="10800" y="618"/>
                </a:cubicBezTo>
                <a:cubicBezTo>
                  <a:pt x="16423" y="618"/>
                  <a:pt x="20982" y="5176"/>
                  <a:pt x="20982" y="10800"/>
                </a:cubicBezTo>
                <a:cubicBezTo>
                  <a:pt x="20982" y="10829"/>
                  <a:pt x="20981" y="10858"/>
                  <a:pt x="20981" y="10887"/>
                </a:cubicBezTo>
                <a:lnTo>
                  <a:pt x="21599" y="10893"/>
                </a:lnTo>
                <a:cubicBezTo>
                  <a:pt x="21599" y="10862"/>
                  <a:pt x="21600" y="10831"/>
                  <a:pt x="21600" y="10800"/>
                </a:cubicBezTo>
                <a:cubicBezTo>
                  <a:pt x="21600" y="4835"/>
                  <a:pt x="16764" y="0"/>
                  <a:pt x="10800" y="0"/>
                </a:cubicBezTo>
                <a:cubicBezTo>
                  <a:pt x="4835" y="0"/>
                  <a:pt x="0" y="4835"/>
                  <a:pt x="0" y="10800"/>
                </a:cubicBezTo>
                <a:cubicBezTo>
                  <a:pt x="-1" y="10831"/>
                  <a:pt x="0" y="10862"/>
                  <a:pt x="0" y="10893"/>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42" name="Shape 142"/>
          <p:cNvCxnSpPr/>
          <p:nvPr/>
        </p:nvCxnSpPr>
        <p:spPr>
          <a:xfrm>
            <a:off x="914400" y="2819400"/>
            <a:ext cx="7315200" cy="0"/>
          </a:xfrm>
          <a:prstGeom prst="straightConnector1">
            <a:avLst/>
          </a:prstGeom>
          <a:noFill/>
          <a:ln w="25400" cap="rnd" cmpd="sng">
            <a:solidFill>
              <a:schemeClr val="dk1"/>
            </a:solidFill>
            <a:prstDash val="solid"/>
            <a:miter/>
            <a:headEnd type="none" w="med" len="med"/>
            <a:tailEnd type="none" w="med" len="med"/>
          </a:ln>
        </p:spPr>
      </p:cxnSp>
      <p:cxnSp>
        <p:nvCxnSpPr>
          <p:cNvPr id="143" name="Shape 143"/>
          <p:cNvCxnSpPr/>
          <p:nvPr/>
        </p:nvCxnSpPr>
        <p:spPr>
          <a:xfrm>
            <a:off x="1600200" y="2286000"/>
            <a:ext cx="4740275" cy="3174"/>
          </a:xfrm>
          <a:prstGeom prst="straightConnector1">
            <a:avLst/>
          </a:prstGeom>
          <a:noFill/>
          <a:ln w="25400" cap="rnd" cmpd="sng">
            <a:solidFill>
              <a:schemeClr val="dk1"/>
            </a:solidFill>
            <a:prstDash val="solid"/>
            <a:miter/>
            <a:headEnd type="none" w="med" len="med"/>
            <a:tailEnd type="none" w="med" len="med"/>
          </a:ln>
        </p:spPr>
      </p:cxnSp>
      <p:cxnSp>
        <p:nvCxnSpPr>
          <p:cNvPr id="144" name="Shape 144"/>
          <p:cNvCxnSpPr/>
          <p:nvPr/>
        </p:nvCxnSpPr>
        <p:spPr>
          <a:xfrm>
            <a:off x="1679575" y="3352800"/>
            <a:ext cx="4587874" cy="0"/>
          </a:xfrm>
          <a:prstGeom prst="straightConnector1">
            <a:avLst/>
          </a:prstGeom>
          <a:noFill/>
          <a:ln w="25400" cap="rnd" cmpd="sng">
            <a:solidFill>
              <a:schemeClr val="dk1"/>
            </a:solidFill>
            <a:prstDash val="solid"/>
            <a:miter/>
            <a:headEnd type="none" w="med" len="med"/>
            <a:tailEnd type="none" w="med" len="med"/>
          </a:ln>
        </p:spPr>
      </p:cxnSp>
      <p:cxnSp>
        <p:nvCxnSpPr>
          <p:cNvPr id="145" name="Shape 145"/>
          <p:cNvCxnSpPr/>
          <p:nvPr/>
        </p:nvCxnSpPr>
        <p:spPr>
          <a:xfrm>
            <a:off x="1562099" y="1676400"/>
            <a:ext cx="4495800" cy="0"/>
          </a:xfrm>
          <a:prstGeom prst="straightConnector1">
            <a:avLst/>
          </a:prstGeom>
          <a:noFill/>
          <a:ln w="25400" cap="rnd" cmpd="sng">
            <a:solidFill>
              <a:schemeClr val="dk1"/>
            </a:solidFill>
            <a:prstDash val="solid"/>
            <a:miter/>
            <a:headEnd type="none" w="med" len="med"/>
            <a:tailEnd type="none" w="med" len="med"/>
          </a:ln>
        </p:spPr>
      </p:cxnSp>
      <p:cxnSp>
        <p:nvCxnSpPr>
          <p:cNvPr id="146" name="Shape 146"/>
          <p:cNvCxnSpPr/>
          <p:nvPr/>
        </p:nvCxnSpPr>
        <p:spPr>
          <a:xfrm>
            <a:off x="1676400" y="3962400"/>
            <a:ext cx="4267199" cy="0"/>
          </a:xfrm>
          <a:prstGeom prst="straightConnector1">
            <a:avLst/>
          </a:prstGeom>
          <a:noFill/>
          <a:ln w="25400" cap="rnd" cmpd="sng">
            <a:solidFill>
              <a:schemeClr val="dk1"/>
            </a:solidFill>
            <a:prstDash val="solid"/>
            <a:miter/>
            <a:headEnd type="none" w="med" len="med"/>
            <a:tailEnd type="none" w="med" len="med"/>
          </a:ln>
        </p:spPr>
      </p:cxnSp>
      <p:cxnSp>
        <p:nvCxnSpPr>
          <p:cNvPr id="147" name="Shape 147"/>
          <p:cNvCxnSpPr/>
          <p:nvPr/>
        </p:nvCxnSpPr>
        <p:spPr>
          <a:xfrm flipH="1">
            <a:off x="2895600" y="1676400"/>
            <a:ext cx="3200399" cy="1600199"/>
          </a:xfrm>
          <a:prstGeom prst="straightConnector1">
            <a:avLst/>
          </a:prstGeom>
          <a:noFill/>
          <a:ln w="25400" cap="rnd" cmpd="sng">
            <a:solidFill>
              <a:schemeClr val="dk1"/>
            </a:solidFill>
            <a:prstDash val="solid"/>
            <a:miter/>
            <a:headEnd type="none" w="med" len="med"/>
            <a:tailEnd type="triangle" w="lg" len="lg"/>
          </a:ln>
        </p:spPr>
      </p:cxnSp>
      <p:cxnSp>
        <p:nvCxnSpPr>
          <p:cNvPr id="148" name="Shape 148"/>
          <p:cNvCxnSpPr/>
          <p:nvPr/>
        </p:nvCxnSpPr>
        <p:spPr>
          <a:xfrm flipH="1">
            <a:off x="2743200" y="2286000"/>
            <a:ext cx="3581399" cy="762000"/>
          </a:xfrm>
          <a:prstGeom prst="straightConnector1">
            <a:avLst/>
          </a:prstGeom>
          <a:noFill/>
          <a:ln w="25400" cap="rnd" cmpd="sng">
            <a:solidFill>
              <a:schemeClr val="dk1"/>
            </a:solidFill>
            <a:prstDash val="solid"/>
            <a:miter/>
            <a:headEnd type="none" w="med" len="med"/>
            <a:tailEnd type="triangle" w="lg" len="lg"/>
          </a:ln>
        </p:spPr>
      </p:cxnSp>
      <p:cxnSp>
        <p:nvCxnSpPr>
          <p:cNvPr id="149" name="Shape 149"/>
          <p:cNvCxnSpPr/>
          <p:nvPr/>
        </p:nvCxnSpPr>
        <p:spPr>
          <a:xfrm rot="10800000">
            <a:off x="2746375" y="2590799"/>
            <a:ext cx="3490911" cy="762000"/>
          </a:xfrm>
          <a:prstGeom prst="straightConnector1">
            <a:avLst/>
          </a:prstGeom>
          <a:noFill/>
          <a:ln w="25400" cap="rnd" cmpd="sng">
            <a:solidFill>
              <a:schemeClr val="dk1"/>
            </a:solidFill>
            <a:prstDash val="solid"/>
            <a:miter/>
            <a:headEnd type="none" w="med" len="med"/>
            <a:tailEnd type="triangle" w="lg" len="lg"/>
          </a:ln>
        </p:spPr>
      </p:cxnSp>
      <p:cxnSp>
        <p:nvCxnSpPr>
          <p:cNvPr id="150" name="Shape 150"/>
          <p:cNvCxnSpPr/>
          <p:nvPr/>
        </p:nvCxnSpPr>
        <p:spPr>
          <a:xfrm rot="10800000">
            <a:off x="2895600" y="2362200"/>
            <a:ext cx="3016249" cy="1600199"/>
          </a:xfrm>
          <a:prstGeom prst="straightConnector1">
            <a:avLst/>
          </a:prstGeom>
          <a:noFill/>
          <a:ln w="25400" cap="rnd" cmpd="sng">
            <a:solidFill>
              <a:schemeClr val="dk1"/>
            </a:solidFill>
            <a:prstDash val="solid"/>
            <a:miter/>
            <a:headEnd type="none" w="med" len="med"/>
            <a:tailEnd type="triangle" w="lg" len="lg"/>
          </a:ln>
        </p:spPr>
      </p:cxnSp>
      <p:cxnSp>
        <p:nvCxnSpPr>
          <p:cNvPr id="151" name="Shape 151"/>
          <p:cNvCxnSpPr/>
          <p:nvPr/>
        </p:nvCxnSpPr>
        <p:spPr>
          <a:xfrm flipH="1">
            <a:off x="2776536" y="2819400"/>
            <a:ext cx="3627436" cy="3174"/>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6"/>
          <p:cNvSpPr txBox="1">
            <a:spLocks/>
          </p:cNvSpPr>
          <p:nvPr/>
        </p:nvSpPr>
        <p:spPr>
          <a:xfrm>
            <a:off x="327991" y="2438400"/>
            <a:ext cx="8839200" cy="1066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pPr algn="l"/>
            <a:r>
              <a:rPr lang="en-US" b="1" dirty="0" smtClean="0">
                <a:solidFill>
                  <a:schemeClr val="tx1"/>
                </a:solidFill>
                <a:latin typeface="Times New Roman"/>
                <a:ea typeface="Times New Roman"/>
                <a:cs typeface="Times New Roman"/>
                <a:sym typeface="Times New Roman"/>
              </a:rPr>
              <a:t>5) </a:t>
            </a:r>
            <a:r>
              <a:rPr lang="en-US" b="1" u="sng" dirty="0" smtClean="0">
                <a:solidFill>
                  <a:schemeClr val="tx1"/>
                </a:solidFill>
                <a:latin typeface="Times New Roman"/>
                <a:ea typeface="Times New Roman"/>
                <a:cs typeface="Times New Roman"/>
                <a:sym typeface="Times New Roman"/>
              </a:rPr>
              <a:t>Reflection by spherical mirrors</a:t>
            </a:r>
            <a:endParaRPr lang="en-US"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54181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71" name="Shape 7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72" name="Shape 72"/>
          <p:cNvPicPr preferRelativeResize="0"/>
          <p:nvPr/>
        </p:nvPicPr>
        <p:blipFill>
          <a:blip r:embed="rId3">
            <a:alphaModFix/>
          </a:blip>
          <a:stretch>
            <a:fillRect/>
          </a:stretch>
        </p:blipFill>
        <p:spPr>
          <a:xfrm>
            <a:off x="381000" y="304800"/>
            <a:ext cx="4114800" cy="3228975"/>
          </a:xfrm>
          <a:prstGeom prst="rect">
            <a:avLst/>
          </a:prstGeom>
          <a:noFill/>
          <a:ln>
            <a:noFill/>
          </a:ln>
        </p:spPr>
      </p:pic>
      <p:pic>
        <p:nvPicPr>
          <p:cNvPr id="73" name="Shape 73"/>
          <p:cNvPicPr preferRelativeResize="0"/>
          <p:nvPr/>
        </p:nvPicPr>
        <p:blipFill>
          <a:blip r:embed="rId4">
            <a:alphaModFix/>
          </a:blip>
          <a:stretch>
            <a:fillRect/>
          </a:stretch>
        </p:blipFill>
        <p:spPr>
          <a:xfrm>
            <a:off x="4800600" y="304800"/>
            <a:ext cx="4038599" cy="3200400"/>
          </a:xfrm>
          <a:prstGeom prst="rect">
            <a:avLst/>
          </a:prstGeom>
          <a:noFill/>
          <a:ln>
            <a:noFill/>
          </a:ln>
        </p:spPr>
      </p:pic>
      <p:pic>
        <p:nvPicPr>
          <p:cNvPr id="74" name="Shape 74"/>
          <p:cNvPicPr preferRelativeResize="0"/>
          <p:nvPr/>
        </p:nvPicPr>
        <p:blipFill>
          <a:blip r:embed="rId5">
            <a:alphaModFix/>
          </a:blip>
          <a:stretch>
            <a:fillRect/>
          </a:stretch>
        </p:blipFill>
        <p:spPr>
          <a:xfrm>
            <a:off x="381000" y="3695700"/>
            <a:ext cx="4114800" cy="2933699"/>
          </a:xfrm>
          <a:prstGeom prst="rect">
            <a:avLst/>
          </a:prstGeom>
          <a:noFill/>
          <a:ln>
            <a:noFill/>
          </a:ln>
        </p:spPr>
      </p:pic>
      <p:pic>
        <p:nvPicPr>
          <p:cNvPr id="75" name="Shape 75"/>
          <p:cNvPicPr preferRelativeResize="0"/>
          <p:nvPr/>
        </p:nvPicPr>
        <p:blipFill>
          <a:blip r:embed="rId6">
            <a:alphaModFix/>
          </a:blip>
          <a:stretch>
            <a:fillRect/>
          </a:stretch>
        </p:blipFill>
        <p:spPr>
          <a:xfrm>
            <a:off x="4800600" y="3733800"/>
            <a:ext cx="4038600" cy="28956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6" y="76200"/>
            <a:ext cx="9037983" cy="1143000"/>
          </a:xfrm>
        </p:spPr>
        <p:txBody>
          <a:bodyPr/>
          <a:lstStyle/>
          <a:p>
            <a:r>
              <a:rPr lang="en-US" sz="2800" dirty="0" smtClean="0">
                <a:latin typeface="Times New Roman" panose="02020603050405020304" pitchFamily="18" charset="0"/>
                <a:cs typeface="Times New Roman" panose="02020603050405020304" pitchFamily="18" charset="0"/>
              </a:rPr>
              <a:t>1. a) A </a:t>
            </a:r>
            <a:r>
              <a:rPr lang="en-US" sz="2800" dirty="0">
                <a:latin typeface="Times New Roman" panose="02020603050405020304" pitchFamily="18" charset="0"/>
                <a:cs typeface="Times New Roman" panose="02020603050405020304" pitchFamily="18" charset="0"/>
              </a:rPr>
              <a:t>ray of light parallel to the principal axis after reflection from a </a:t>
            </a:r>
            <a:r>
              <a:rPr lang="en-US" sz="2800" b="1" dirty="0">
                <a:solidFill>
                  <a:srgbClr val="C00000"/>
                </a:solidFill>
                <a:latin typeface="Times New Roman" panose="02020603050405020304" pitchFamily="18" charset="0"/>
                <a:cs typeface="Times New Roman" panose="02020603050405020304" pitchFamily="18" charset="0"/>
              </a:rPr>
              <a:t>concave mirror</a:t>
            </a:r>
            <a:r>
              <a:rPr lang="en-US" sz="2800" dirty="0">
                <a:latin typeface="Times New Roman" panose="02020603050405020304" pitchFamily="18" charset="0"/>
                <a:cs typeface="Times New Roman" panose="02020603050405020304" pitchFamily="18" charset="0"/>
              </a:rPr>
              <a:t> passes through its focus.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8194" name="Picture 2" descr="ray of light parallel to principal axis after reflection passes through focus in concave mirro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447800"/>
            <a:ext cx="8839200"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6079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subTitle" idx="1"/>
          </p:nvPr>
        </p:nvSpPr>
        <p:spPr>
          <a:xfrm>
            <a:off x="228600" y="152400"/>
            <a:ext cx="8763000" cy="6553199"/>
          </a:xfrm>
          <a:prstGeom prst="rect">
            <a:avLst/>
          </a:prstGeom>
          <a:noFill/>
          <a:ln>
            <a:noFill/>
          </a:ln>
        </p:spPr>
        <p:txBody>
          <a:bodyPr lIns="91425" tIns="45700" rIns="91425" bIns="45700" anchor="t" anchorCtr="0">
            <a:noAutofit/>
          </a:bodyPr>
          <a:lstStyle/>
          <a:p>
            <a:pPr lvl="0" algn="l">
              <a:spcBef>
                <a:spcPts val="480"/>
              </a:spcBef>
              <a:buClr>
                <a:srgbClr val="0000FF"/>
              </a:buClr>
              <a:buSzPct val="25000"/>
            </a:pPr>
            <a:r>
              <a:rPr lang="en-US" sz="2400" b="1" i="0" u="none" strike="noStrike" cap="none" dirty="0" smtClean="0">
                <a:solidFill>
                  <a:schemeClr val="tx1"/>
                </a:solidFill>
                <a:latin typeface="Arial"/>
                <a:ea typeface="Arial"/>
                <a:cs typeface="Arial"/>
                <a:sym typeface="Arial"/>
              </a:rPr>
              <a:t>1. b) In </a:t>
            </a:r>
            <a:r>
              <a:rPr lang="en-US" sz="2400" b="1" i="0" u="none" strike="noStrike" cap="none" dirty="0">
                <a:solidFill>
                  <a:schemeClr val="tx1"/>
                </a:solidFill>
                <a:latin typeface="Arial"/>
                <a:ea typeface="Arial"/>
                <a:cs typeface="Arial"/>
                <a:sym typeface="Arial"/>
              </a:rPr>
              <a:t>a </a:t>
            </a:r>
            <a:r>
              <a:rPr lang="en-US" sz="2400" b="1" i="0" u="none" strike="noStrike" cap="none" dirty="0">
                <a:solidFill>
                  <a:srgbClr val="000066"/>
                </a:solidFill>
                <a:latin typeface="Arial"/>
                <a:ea typeface="Arial"/>
                <a:cs typeface="Arial"/>
                <a:sym typeface="Arial"/>
              </a:rPr>
              <a:t>convex mirror </a:t>
            </a:r>
            <a:r>
              <a:rPr lang="en-US" sz="2400" b="1" i="0" u="none" strike="noStrike" cap="none" dirty="0">
                <a:solidFill>
                  <a:schemeClr val="tx1"/>
                </a:solidFill>
                <a:latin typeface="Arial"/>
                <a:ea typeface="Arial"/>
                <a:cs typeface="Arial"/>
                <a:sym typeface="Arial"/>
              </a:rPr>
              <a:t>a ray of light parallel to the principal axis after reflection </a:t>
            </a:r>
            <a:r>
              <a:rPr lang="en-US" sz="2400" b="1" i="0" u="none" strike="noStrike" cap="none" dirty="0">
                <a:solidFill>
                  <a:srgbClr val="000066"/>
                </a:solidFill>
                <a:latin typeface="Arial"/>
                <a:ea typeface="Arial"/>
                <a:cs typeface="Arial"/>
                <a:sym typeface="Arial"/>
              </a:rPr>
              <a:t>appears to diverge</a:t>
            </a:r>
            <a:r>
              <a:rPr lang="en-US" sz="2400" b="1" i="0" u="none" strike="noStrike" cap="none" dirty="0">
                <a:solidFill>
                  <a:srgbClr val="C00000"/>
                </a:solidFill>
                <a:latin typeface="Arial"/>
                <a:ea typeface="Arial"/>
                <a:cs typeface="Arial"/>
                <a:sym typeface="Arial"/>
              </a:rPr>
              <a:t> </a:t>
            </a:r>
            <a:r>
              <a:rPr lang="en-US" sz="2400" b="1" i="0" u="none" strike="noStrike" cap="none" dirty="0">
                <a:solidFill>
                  <a:schemeClr val="tx1"/>
                </a:solidFill>
                <a:latin typeface="Arial"/>
                <a:ea typeface="Arial"/>
                <a:cs typeface="Arial"/>
                <a:sym typeface="Arial"/>
              </a:rPr>
              <a:t>from the focus.</a:t>
            </a: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smtClean="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P                </a:t>
            </a:r>
            <a:r>
              <a:rPr lang="en-US" sz="2000" b="1" i="0" u="none" strike="noStrike" cap="none" dirty="0" smtClean="0">
                <a:solidFill>
                  <a:schemeClr val="dk1"/>
                </a:solidFill>
                <a:latin typeface="Arial"/>
                <a:ea typeface="Arial"/>
                <a:cs typeface="Arial"/>
                <a:sym typeface="Arial"/>
              </a:rPr>
              <a:t>F             C</a:t>
            </a:r>
            <a:endParaRPr lang="en-US" sz="2000" b="1" i="0" u="none" strike="noStrike" cap="none" dirty="0">
              <a:solidFill>
                <a:schemeClr val="dk1"/>
              </a:solidFill>
              <a:latin typeface="Arial"/>
              <a:ea typeface="Arial"/>
              <a:cs typeface="Arial"/>
              <a:sym typeface="Arial"/>
            </a:endParaRPr>
          </a:p>
        </p:txBody>
      </p:sp>
      <p:cxnSp>
        <p:nvCxnSpPr>
          <p:cNvPr id="162" name="Shape 162"/>
          <p:cNvCxnSpPr/>
          <p:nvPr/>
        </p:nvCxnSpPr>
        <p:spPr>
          <a:xfrm>
            <a:off x="4114800" y="4800600"/>
            <a:ext cx="4724400" cy="0"/>
          </a:xfrm>
          <a:prstGeom prst="straightConnector1">
            <a:avLst/>
          </a:prstGeom>
          <a:noFill/>
          <a:ln w="25400" cap="rnd" cmpd="sng">
            <a:solidFill>
              <a:schemeClr val="dk1"/>
            </a:solidFill>
            <a:prstDash val="solid"/>
            <a:miter/>
            <a:headEnd type="none" w="med" len="med"/>
            <a:tailEnd type="none" w="med" len="med"/>
          </a:ln>
        </p:spPr>
      </p:cxnSp>
      <p:cxnSp>
        <p:nvCxnSpPr>
          <p:cNvPr id="163" name="Shape 163"/>
          <p:cNvCxnSpPr/>
          <p:nvPr/>
        </p:nvCxnSpPr>
        <p:spPr>
          <a:xfrm>
            <a:off x="4114800" y="4191000"/>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164" name="Shape 164"/>
          <p:cNvCxnSpPr/>
          <p:nvPr/>
        </p:nvCxnSpPr>
        <p:spPr>
          <a:xfrm rot="10800000">
            <a:off x="4191000" y="3352800"/>
            <a:ext cx="1981199" cy="838199"/>
          </a:xfrm>
          <a:prstGeom prst="straightConnector1">
            <a:avLst/>
          </a:prstGeom>
          <a:noFill/>
          <a:ln w="25400" cap="rnd" cmpd="sng">
            <a:solidFill>
              <a:schemeClr val="dk1"/>
            </a:solidFill>
            <a:prstDash val="solid"/>
            <a:miter/>
            <a:headEnd type="none" w="med" len="med"/>
            <a:tailEnd type="triangle" w="lg" len="lg"/>
          </a:ln>
        </p:spPr>
      </p:cxnSp>
      <p:cxnSp>
        <p:nvCxnSpPr>
          <p:cNvPr id="165" name="Shape 165"/>
          <p:cNvCxnSpPr/>
          <p:nvPr/>
        </p:nvCxnSpPr>
        <p:spPr>
          <a:xfrm>
            <a:off x="6172200" y="4191000"/>
            <a:ext cx="1219199" cy="609599"/>
          </a:xfrm>
          <a:prstGeom prst="straightConnector1">
            <a:avLst/>
          </a:prstGeom>
          <a:noFill/>
          <a:ln w="25400" cap="rnd" cmpd="sng">
            <a:solidFill>
              <a:schemeClr val="dk1"/>
            </a:solidFill>
            <a:prstDash val="solid"/>
            <a:miter/>
            <a:headEnd type="none" w="med" len="med"/>
            <a:tailEnd type="none" w="med" len="med"/>
          </a:ln>
        </p:spPr>
      </p:cxnSp>
      <p:sp>
        <p:nvSpPr>
          <p:cNvPr id="166" name="Shape 166"/>
          <p:cNvSpPr/>
          <p:nvPr/>
        </p:nvSpPr>
        <p:spPr>
          <a:xfrm rot="-5640000">
            <a:off x="5866606" y="3504405"/>
            <a:ext cx="2819400" cy="2363787"/>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9067800" cy="1447800"/>
          </a:xfrm>
        </p:spPr>
        <p:txBody>
          <a:bodyPr/>
          <a:lstStyle/>
          <a:p>
            <a:pPr algn="l"/>
            <a:r>
              <a:rPr lang="en-US" sz="3200" dirty="0" smtClean="0">
                <a:latin typeface="Times New Roman" panose="02020603050405020304" pitchFamily="18" charset="0"/>
                <a:cs typeface="Times New Roman" panose="02020603050405020304" pitchFamily="18" charset="0"/>
              </a:rPr>
              <a:t>2.a)  A </a:t>
            </a:r>
            <a:r>
              <a:rPr lang="en-US" sz="3200" dirty="0">
                <a:latin typeface="Times New Roman" panose="02020603050405020304" pitchFamily="18" charset="0"/>
                <a:cs typeface="Times New Roman" panose="02020603050405020304" pitchFamily="18" charset="0"/>
              </a:rPr>
              <a:t>ray of light passing </a:t>
            </a:r>
            <a:r>
              <a:rPr lang="en-US" sz="3200" dirty="0">
                <a:solidFill>
                  <a:srgbClr val="000066"/>
                </a:solidFill>
                <a:latin typeface="Times New Roman" panose="02020603050405020304" pitchFamily="18" charset="0"/>
                <a:cs typeface="Times New Roman" panose="02020603050405020304" pitchFamily="18" charset="0"/>
              </a:rPr>
              <a:t>through the focus </a:t>
            </a:r>
            <a:r>
              <a:rPr lang="en-US" sz="3200" dirty="0">
                <a:latin typeface="Times New Roman" panose="02020603050405020304" pitchFamily="18" charset="0"/>
                <a:cs typeface="Times New Roman" panose="02020603050405020304" pitchFamily="18" charset="0"/>
              </a:rPr>
              <a:t>of a </a:t>
            </a:r>
            <a:r>
              <a:rPr lang="en-US" sz="3200" b="1" dirty="0">
                <a:solidFill>
                  <a:srgbClr val="C00000"/>
                </a:solidFill>
                <a:latin typeface="Times New Roman" panose="02020603050405020304" pitchFamily="18" charset="0"/>
                <a:cs typeface="Times New Roman" panose="02020603050405020304" pitchFamily="18" charset="0"/>
              </a:rPr>
              <a:t>concave mirror</a:t>
            </a:r>
            <a:r>
              <a:rPr lang="en-US" sz="3200" dirty="0">
                <a:latin typeface="Times New Roman" panose="02020603050405020304" pitchFamily="18" charset="0"/>
                <a:cs typeface="Times New Roman" panose="02020603050405020304" pitchFamily="18" charset="0"/>
              </a:rPr>
              <a:t> after reflection </a:t>
            </a:r>
            <a:r>
              <a:rPr lang="en-US" sz="3200" dirty="0">
                <a:solidFill>
                  <a:srgbClr val="000066"/>
                </a:solidFill>
                <a:latin typeface="Times New Roman" panose="02020603050405020304" pitchFamily="18" charset="0"/>
                <a:cs typeface="Times New Roman" panose="02020603050405020304" pitchFamily="18" charset="0"/>
              </a:rPr>
              <a:t>emerges parallel </a:t>
            </a:r>
            <a:r>
              <a:rPr lang="en-US" sz="3200" dirty="0">
                <a:latin typeface="Times New Roman" panose="02020603050405020304" pitchFamily="18" charset="0"/>
                <a:cs typeface="Times New Roman" panose="02020603050405020304" pitchFamily="18" charset="0"/>
              </a:rPr>
              <a:t>to the principal axis.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1026" name="Picture 2" descr="http://dronstudy.com/wp-content/uploads/2015/04/79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76400"/>
            <a:ext cx="8686800"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1645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Shape 172"/>
          <p:cNvSpPr txBox="1">
            <a:spLocks noGrp="1"/>
          </p:cNvSpPr>
          <p:nvPr>
            <p:ph type="subTitle" idx="1"/>
          </p:nvPr>
        </p:nvSpPr>
        <p:spPr>
          <a:xfrm>
            <a:off x="0" y="152400"/>
            <a:ext cx="9144000" cy="66294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SzPct val="25000"/>
              <a:buFont typeface="Arial"/>
              <a:buNone/>
            </a:pPr>
            <a:r>
              <a:rPr lang="en-US" sz="2400" b="1" i="0" u="none" strike="noStrike" cap="none" dirty="0">
                <a:solidFill>
                  <a:schemeClr val="tx1"/>
                </a:solidFill>
                <a:latin typeface="Arial"/>
                <a:ea typeface="Arial"/>
                <a:cs typeface="Arial"/>
                <a:sym typeface="Arial"/>
              </a:rPr>
              <a:t> </a:t>
            </a:r>
            <a:r>
              <a:rPr lang="en-US" sz="2800" b="1" i="0" u="none" strike="noStrike" cap="none" dirty="0" smtClean="0">
                <a:solidFill>
                  <a:schemeClr val="tx1"/>
                </a:solidFill>
                <a:latin typeface="Arial"/>
                <a:ea typeface="Arial"/>
                <a:cs typeface="Arial"/>
                <a:sym typeface="Arial"/>
              </a:rPr>
              <a:t>2. b) </a:t>
            </a:r>
            <a:r>
              <a:rPr lang="en-US" sz="2800" b="1" i="0" u="none" strike="noStrike" cap="none" dirty="0">
                <a:solidFill>
                  <a:schemeClr val="tx1"/>
                </a:solidFill>
                <a:latin typeface="Arial"/>
                <a:ea typeface="Arial"/>
                <a:cs typeface="Arial"/>
                <a:sym typeface="Arial"/>
              </a:rPr>
              <a:t>In a </a:t>
            </a:r>
            <a:r>
              <a:rPr lang="en-US" sz="2800" b="1" i="0" u="none" strike="noStrike" cap="none" dirty="0">
                <a:solidFill>
                  <a:srgbClr val="000066"/>
                </a:solidFill>
                <a:latin typeface="Arial"/>
                <a:ea typeface="Arial"/>
                <a:cs typeface="Arial"/>
                <a:sym typeface="Arial"/>
              </a:rPr>
              <a:t>convex mirror</a:t>
            </a:r>
            <a:r>
              <a:rPr lang="en-US" sz="2800" b="1" i="0" u="none" strike="noStrike" cap="none" dirty="0">
                <a:solidFill>
                  <a:srgbClr val="C00000"/>
                </a:solidFill>
                <a:latin typeface="Arial"/>
                <a:ea typeface="Arial"/>
                <a:cs typeface="Arial"/>
                <a:sym typeface="Arial"/>
              </a:rPr>
              <a:t> </a:t>
            </a:r>
            <a:r>
              <a:rPr lang="en-US" sz="2800" b="1" i="0" u="none" strike="noStrike" cap="none" dirty="0">
                <a:solidFill>
                  <a:schemeClr val="tx1"/>
                </a:solidFill>
                <a:latin typeface="Arial"/>
                <a:ea typeface="Arial"/>
                <a:cs typeface="Arial"/>
                <a:sym typeface="Arial"/>
              </a:rPr>
              <a:t>a ray of light directed towards the focus after reflection goes </a:t>
            </a:r>
            <a:r>
              <a:rPr lang="en-US" sz="2800" b="1" i="0" u="none" strike="noStrike" cap="none" dirty="0">
                <a:solidFill>
                  <a:srgbClr val="000066"/>
                </a:solidFill>
                <a:latin typeface="Arial"/>
                <a:ea typeface="Arial"/>
                <a:cs typeface="Arial"/>
                <a:sym typeface="Arial"/>
              </a:rPr>
              <a:t>parallel</a:t>
            </a:r>
            <a:r>
              <a:rPr lang="en-US" sz="2800" b="1" i="0" u="none" strike="noStrike" cap="none" dirty="0">
                <a:solidFill>
                  <a:schemeClr val="tx1"/>
                </a:solidFill>
                <a:latin typeface="Arial"/>
                <a:ea typeface="Arial"/>
                <a:cs typeface="Arial"/>
                <a:sym typeface="Arial"/>
              </a:rPr>
              <a:t> to the principal axis.</a:t>
            </a: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a:t>
            </a:r>
            <a:r>
              <a:rPr lang="en-US" sz="2000" b="1" i="0" u="none" strike="noStrike" cap="none" dirty="0" smtClean="0">
                <a:solidFill>
                  <a:schemeClr val="tx1"/>
                </a:solidFill>
                <a:latin typeface="Arial"/>
                <a:ea typeface="Arial"/>
                <a:cs typeface="Arial"/>
                <a:sym typeface="Arial"/>
              </a:rPr>
              <a:t>                                                                              P                   F             C </a:t>
            </a:r>
            <a:endParaRPr lang="en-US" sz="2000" b="1" i="0" u="none" strike="noStrike" cap="none" dirty="0">
              <a:solidFill>
                <a:schemeClr val="tx1"/>
              </a:solidFill>
              <a:latin typeface="Arial"/>
              <a:ea typeface="Arial"/>
              <a:cs typeface="Arial"/>
              <a:sym typeface="Arial"/>
            </a:endParaRPr>
          </a:p>
        </p:txBody>
      </p:sp>
      <p:sp>
        <p:nvSpPr>
          <p:cNvPr id="174" name="Shape 174"/>
          <p:cNvSpPr/>
          <p:nvPr/>
        </p:nvSpPr>
        <p:spPr>
          <a:xfrm rot="-5640000">
            <a:off x="5715792" y="3504405"/>
            <a:ext cx="2819400" cy="2363787"/>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78" name="Shape 178"/>
          <p:cNvCxnSpPr/>
          <p:nvPr/>
        </p:nvCxnSpPr>
        <p:spPr>
          <a:xfrm>
            <a:off x="4038600" y="4724400"/>
            <a:ext cx="4800600" cy="0"/>
          </a:xfrm>
          <a:prstGeom prst="straightConnector1">
            <a:avLst/>
          </a:prstGeom>
          <a:noFill/>
          <a:ln w="25400" cap="rnd" cmpd="sng">
            <a:solidFill>
              <a:schemeClr val="dk1"/>
            </a:solidFill>
            <a:prstDash val="solid"/>
            <a:miter/>
            <a:headEnd type="none" w="med" len="med"/>
            <a:tailEnd type="none" w="med" len="med"/>
          </a:ln>
        </p:spPr>
      </p:cxnSp>
      <p:cxnSp>
        <p:nvCxnSpPr>
          <p:cNvPr id="179" name="Shape 179"/>
          <p:cNvCxnSpPr/>
          <p:nvPr/>
        </p:nvCxnSpPr>
        <p:spPr>
          <a:xfrm>
            <a:off x="4038600" y="2438400"/>
            <a:ext cx="2133599" cy="1447800"/>
          </a:xfrm>
          <a:prstGeom prst="straightConnector1">
            <a:avLst/>
          </a:prstGeom>
          <a:noFill/>
          <a:ln w="25400" cap="rnd" cmpd="sng">
            <a:solidFill>
              <a:schemeClr val="dk1"/>
            </a:solidFill>
            <a:prstDash val="solid"/>
            <a:miter/>
            <a:headEnd type="none" w="med" len="med"/>
            <a:tailEnd type="none" w="med" len="med"/>
          </a:ln>
        </p:spPr>
      </p:cxnSp>
      <p:cxnSp>
        <p:nvCxnSpPr>
          <p:cNvPr id="180" name="Shape 180"/>
          <p:cNvCxnSpPr/>
          <p:nvPr/>
        </p:nvCxnSpPr>
        <p:spPr>
          <a:xfrm rot="10800000">
            <a:off x="3962400" y="3886200"/>
            <a:ext cx="2209799" cy="0"/>
          </a:xfrm>
          <a:prstGeom prst="straightConnector1">
            <a:avLst/>
          </a:prstGeom>
          <a:noFill/>
          <a:ln w="25400" cap="rnd" cmpd="sng">
            <a:solidFill>
              <a:schemeClr val="dk1"/>
            </a:solidFill>
            <a:prstDash val="solid"/>
            <a:miter/>
            <a:headEnd type="none" w="med" len="med"/>
            <a:tailEnd type="triangle" w="lg" len="lg"/>
          </a:ln>
        </p:spPr>
      </p:cxnSp>
      <p:cxnSp>
        <p:nvCxnSpPr>
          <p:cNvPr id="181" name="Shape 181"/>
          <p:cNvCxnSpPr/>
          <p:nvPr/>
        </p:nvCxnSpPr>
        <p:spPr>
          <a:xfrm>
            <a:off x="6172200" y="3886200"/>
            <a:ext cx="1219199" cy="838199"/>
          </a:xfrm>
          <a:prstGeom prst="straightConnector1">
            <a:avLst/>
          </a:prstGeom>
          <a:noFill/>
          <a:ln w="254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4"/>
          </a:xfrm>
        </p:spPr>
        <p:txBody>
          <a:bodyPr/>
          <a:lstStyle/>
          <a:p>
            <a:pPr algn="l"/>
            <a:r>
              <a:rPr lang="en-US" sz="2400" dirty="0" smtClean="0">
                <a:solidFill>
                  <a:schemeClr val="tx1"/>
                </a:solidFill>
              </a:rPr>
              <a:t>3. a) </a:t>
            </a:r>
            <a:r>
              <a:rPr lang="en-US" sz="2400" b="1" dirty="0">
                <a:solidFill>
                  <a:schemeClr val="tx1"/>
                </a:solidFill>
              </a:rPr>
              <a:t>In a </a:t>
            </a:r>
            <a:r>
              <a:rPr lang="en-US" sz="2400" b="1" dirty="0">
                <a:solidFill>
                  <a:srgbClr val="C00000"/>
                </a:solidFill>
              </a:rPr>
              <a:t>concave mirror</a:t>
            </a:r>
            <a:r>
              <a:rPr lang="en-US" sz="2400" b="1" dirty="0">
                <a:solidFill>
                  <a:schemeClr val="tx1"/>
                </a:solidFill>
              </a:rPr>
              <a:t> a ray of light passing through the </a:t>
            </a:r>
            <a:br>
              <a:rPr lang="en-US" sz="2400" b="1" dirty="0">
                <a:solidFill>
                  <a:schemeClr val="tx1"/>
                </a:solidFill>
              </a:rPr>
            </a:br>
            <a:r>
              <a:rPr lang="en-US" sz="2400" b="1" dirty="0">
                <a:solidFill>
                  <a:schemeClr val="tx1"/>
                </a:solidFill>
              </a:rPr>
              <a:t>  </a:t>
            </a:r>
            <a:r>
              <a:rPr lang="en-US" sz="2400" b="1" dirty="0" err="1">
                <a:solidFill>
                  <a:schemeClr val="tx1"/>
                </a:solidFill>
              </a:rPr>
              <a:t>centre</a:t>
            </a:r>
            <a:r>
              <a:rPr lang="en-US" sz="2400" b="1" dirty="0">
                <a:solidFill>
                  <a:schemeClr val="tx1"/>
                </a:solidFill>
              </a:rPr>
              <a:t> of curvature after reflection is reflected back along </a:t>
            </a:r>
            <a:br>
              <a:rPr lang="en-US" sz="2400" b="1" dirty="0">
                <a:solidFill>
                  <a:schemeClr val="tx1"/>
                </a:solidFill>
              </a:rPr>
            </a:br>
            <a:r>
              <a:rPr lang="en-US" sz="2400" b="1" dirty="0">
                <a:solidFill>
                  <a:schemeClr val="tx1"/>
                </a:solidFill>
              </a:rPr>
              <a:t>  the same direction.</a:t>
            </a:r>
            <a:r>
              <a:rPr lang="en-US" sz="2400" dirty="0" smtClean="0">
                <a:solidFill>
                  <a:schemeClr val="tx1"/>
                </a:solidFill>
              </a:rPr>
              <a:t>.</a:t>
            </a:r>
            <a:r>
              <a:rPr lang="en-US" sz="2400" dirty="0">
                <a:solidFill>
                  <a:schemeClr val="tx1"/>
                </a:solidFill>
              </a:rPr>
              <a:t/>
            </a:r>
            <a:br>
              <a:rPr lang="en-US" sz="2400" dirty="0">
                <a:solidFill>
                  <a:schemeClr val="tx1"/>
                </a:solidFill>
              </a:rPr>
            </a:br>
            <a:endParaRPr lang="en-US" sz="2400" dirty="0">
              <a:solidFill>
                <a:schemeClr val="tx1"/>
              </a:solidFill>
            </a:endParaRPr>
          </a:p>
        </p:txBody>
      </p:sp>
      <p:pic>
        <p:nvPicPr>
          <p:cNvPr id="10242" name="Picture 2" descr="incidenting light ray through centre of curavature to concave mirror and reflection traces the same ra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00200"/>
            <a:ext cx="9144000"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8548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txBox="1">
            <a:spLocks noGrp="1"/>
          </p:cNvSpPr>
          <p:nvPr>
            <p:ph type="subTitle" idx="1"/>
          </p:nvPr>
        </p:nvSpPr>
        <p:spPr>
          <a:xfrm>
            <a:off x="76200" y="0"/>
            <a:ext cx="8991600" cy="64769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SzPct val="25000"/>
              <a:buFont typeface="Arial"/>
              <a:buNone/>
            </a:pPr>
            <a:r>
              <a:rPr lang="en-US" sz="2400" b="1" i="0" u="none" strike="noStrike" cap="none" dirty="0">
                <a:solidFill>
                  <a:schemeClr val="dk1"/>
                </a:solidFill>
                <a:latin typeface="Arial"/>
                <a:ea typeface="Arial"/>
                <a:cs typeface="Arial"/>
                <a:sym typeface="Arial"/>
              </a:rPr>
              <a:t>    </a:t>
            </a:r>
            <a:r>
              <a:rPr lang="en-US" sz="2400" b="1" i="0" u="none" strike="noStrike" cap="none" dirty="0" smtClean="0">
                <a:solidFill>
                  <a:schemeClr val="dk1"/>
                </a:solidFill>
                <a:latin typeface="Arial"/>
                <a:ea typeface="Arial"/>
                <a:cs typeface="Arial"/>
                <a:sym typeface="Arial"/>
              </a:rPr>
              <a:t>3. b)</a:t>
            </a:r>
            <a:r>
              <a:rPr lang="en-US" sz="2400" b="1" i="0" u="none" strike="noStrike" cap="none" dirty="0" smtClean="0">
                <a:solidFill>
                  <a:schemeClr val="tx1"/>
                </a:solidFill>
                <a:latin typeface="Arial"/>
                <a:ea typeface="Arial"/>
                <a:cs typeface="Arial"/>
                <a:sym typeface="Arial"/>
              </a:rPr>
              <a:t> In </a:t>
            </a:r>
            <a:r>
              <a:rPr lang="en-US" sz="2400" b="1" i="0" u="none" strike="noStrike" cap="none" dirty="0">
                <a:solidFill>
                  <a:schemeClr val="tx1"/>
                </a:solidFill>
                <a:latin typeface="Arial"/>
                <a:ea typeface="Arial"/>
                <a:cs typeface="Arial"/>
                <a:sym typeface="Arial"/>
              </a:rPr>
              <a:t>a </a:t>
            </a:r>
            <a:r>
              <a:rPr lang="en-US" sz="2400" b="1" i="0" u="none" strike="noStrike" cap="none" dirty="0">
                <a:solidFill>
                  <a:srgbClr val="C00000"/>
                </a:solidFill>
                <a:latin typeface="Arial"/>
                <a:ea typeface="Arial"/>
                <a:cs typeface="Arial"/>
                <a:sym typeface="Arial"/>
              </a:rPr>
              <a:t>convex mirror</a:t>
            </a:r>
            <a:r>
              <a:rPr lang="en-US" sz="2400" b="1" i="0" u="none" strike="noStrike" cap="none" dirty="0">
                <a:solidFill>
                  <a:schemeClr val="tx1"/>
                </a:solidFill>
                <a:latin typeface="Arial"/>
                <a:ea typeface="Arial"/>
                <a:cs typeface="Arial"/>
                <a:sym typeface="Arial"/>
              </a:rPr>
              <a:t> a ray of light directed towards the </a:t>
            </a:r>
            <a:r>
              <a:rPr lang="en-US" sz="2400" b="1" i="0" u="none" strike="noStrike" cap="none" dirty="0" err="1">
                <a:solidFill>
                  <a:schemeClr val="tx1"/>
                </a:solidFill>
                <a:latin typeface="Arial"/>
                <a:ea typeface="Arial"/>
                <a:cs typeface="Arial"/>
                <a:sym typeface="Arial"/>
              </a:rPr>
              <a:t>centre</a:t>
            </a:r>
            <a:r>
              <a:rPr lang="en-US" sz="2400" b="1" i="0" u="none" strike="noStrike" cap="none" dirty="0">
                <a:solidFill>
                  <a:schemeClr val="tx1"/>
                </a:solidFill>
                <a:latin typeface="Arial"/>
                <a:ea typeface="Arial"/>
                <a:cs typeface="Arial"/>
                <a:sym typeface="Arial"/>
              </a:rPr>
              <a:t> of curvature after reflection is reflected back along the same direction.</a:t>
            </a: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 </a:t>
            </a:r>
            <a:endParaRPr lang="en-US" sz="2000" b="1" i="0" u="none" strike="noStrike" cap="none" dirty="0" smtClean="0">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US" sz="2000" b="1" i="0" u="none" strike="noStrike" cap="none" dirty="0" smtClean="0">
                <a:solidFill>
                  <a:schemeClr val="dk1"/>
                </a:solidFill>
                <a:latin typeface="Arial"/>
                <a:ea typeface="Arial"/>
                <a:cs typeface="Arial"/>
                <a:sym typeface="Arial"/>
              </a:rPr>
              <a:t>                                                                          P                        F               C</a:t>
            </a: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p:txBody>
      </p:sp>
      <p:sp>
        <p:nvSpPr>
          <p:cNvPr id="189" name="Shape 189"/>
          <p:cNvSpPr/>
          <p:nvPr/>
        </p:nvSpPr>
        <p:spPr>
          <a:xfrm rot="-5640000">
            <a:off x="5944392" y="3580605"/>
            <a:ext cx="2819400" cy="2363787"/>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91" name="Shape 191"/>
          <p:cNvCxnSpPr/>
          <p:nvPr/>
        </p:nvCxnSpPr>
        <p:spPr>
          <a:xfrm>
            <a:off x="4419600" y="4800600"/>
            <a:ext cx="4419599" cy="0"/>
          </a:xfrm>
          <a:prstGeom prst="straightConnector1">
            <a:avLst/>
          </a:prstGeom>
          <a:noFill/>
          <a:ln w="25400" cap="rnd" cmpd="sng">
            <a:solidFill>
              <a:schemeClr val="dk1"/>
            </a:solidFill>
            <a:prstDash val="solid"/>
            <a:miter/>
            <a:headEnd type="none" w="med" len="med"/>
            <a:tailEnd type="none" w="med" len="med"/>
          </a:ln>
        </p:spPr>
      </p:cxnSp>
      <p:cxnSp>
        <p:nvCxnSpPr>
          <p:cNvPr id="192" name="Shape 192"/>
          <p:cNvCxnSpPr/>
          <p:nvPr/>
        </p:nvCxnSpPr>
        <p:spPr>
          <a:xfrm>
            <a:off x="5105400" y="2362200"/>
            <a:ext cx="1676399" cy="1143000"/>
          </a:xfrm>
          <a:prstGeom prst="straightConnector1">
            <a:avLst/>
          </a:prstGeom>
          <a:noFill/>
          <a:ln w="25400" cap="rnd" cmpd="sng">
            <a:solidFill>
              <a:srgbClr val="FF0000"/>
            </a:solidFill>
            <a:prstDash val="solid"/>
            <a:miter/>
            <a:headEnd type="none" w="med" len="med"/>
            <a:tailEnd type="none" w="med" len="med"/>
          </a:ln>
        </p:spPr>
      </p:cxnSp>
      <p:cxnSp>
        <p:nvCxnSpPr>
          <p:cNvPr id="193" name="Shape 193"/>
          <p:cNvCxnSpPr/>
          <p:nvPr/>
        </p:nvCxnSpPr>
        <p:spPr>
          <a:xfrm>
            <a:off x="6781800" y="3505200"/>
            <a:ext cx="1828800" cy="1295400"/>
          </a:xfrm>
          <a:prstGeom prst="straightConnector1">
            <a:avLst/>
          </a:prstGeom>
          <a:noFill/>
          <a:ln w="25400" cap="rnd" cmpd="sng">
            <a:solidFill>
              <a:srgbClr val="FF3300"/>
            </a:solidFill>
            <a:prstDash val="solid"/>
            <a:miter/>
            <a:headEnd type="none" w="med" len="med"/>
            <a:tailEnd type="none" w="med" len="med"/>
          </a:ln>
        </p:spPr>
      </p:cxnSp>
      <p:cxnSp>
        <p:nvCxnSpPr>
          <p:cNvPr id="194" name="Shape 194"/>
          <p:cNvCxnSpPr/>
          <p:nvPr/>
        </p:nvCxnSpPr>
        <p:spPr>
          <a:xfrm rot="10800000">
            <a:off x="5410200" y="2590799"/>
            <a:ext cx="1371599" cy="91440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a:spLocks noGrp="1"/>
          </p:cNvSpPr>
          <p:nvPr>
            <p:ph type="subTitle" idx="1"/>
          </p:nvPr>
        </p:nvSpPr>
        <p:spPr>
          <a:xfrm>
            <a:off x="152400" y="304800"/>
            <a:ext cx="8915400"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dirty="0">
                <a:solidFill>
                  <a:schemeClr val="tx1"/>
                </a:solidFill>
              </a:rPr>
              <a:t>4</a:t>
            </a:r>
            <a:r>
              <a:rPr lang="en-US" sz="2400" b="1" i="0" u="none" strike="noStrike" cap="none" dirty="0" smtClean="0">
                <a:solidFill>
                  <a:schemeClr val="tx1"/>
                </a:solidFill>
                <a:latin typeface="Arial"/>
                <a:ea typeface="Arial"/>
                <a:cs typeface="Arial"/>
                <a:sym typeface="Arial"/>
              </a:rPr>
              <a:t>) In a </a:t>
            </a:r>
            <a:r>
              <a:rPr lang="en-US" sz="2400" b="1" i="0" u="none" strike="noStrike" cap="none" dirty="0" smtClean="0">
                <a:solidFill>
                  <a:srgbClr val="C00000"/>
                </a:solidFill>
                <a:latin typeface="Arial"/>
                <a:ea typeface="Arial"/>
                <a:cs typeface="Arial"/>
                <a:sym typeface="Arial"/>
              </a:rPr>
              <a:t>concave or a convex mirror </a:t>
            </a:r>
            <a:r>
              <a:rPr lang="en-US" sz="2400" b="1" i="0" u="none" strike="noStrike" cap="none" dirty="0" smtClean="0">
                <a:solidFill>
                  <a:schemeClr val="tx1"/>
                </a:solidFill>
                <a:latin typeface="Arial"/>
                <a:ea typeface="Arial"/>
                <a:cs typeface="Arial"/>
                <a:sym typeface="Arial"/>
              </a:rPr>
              <a:t>a</a:t>
            </a:r>
            <a:r>
              <a:rPr lang="en-US" sz="2400" dirty="0" smtClean="0">
                <a:solidFill>
                  <a:schemeClr val="tx1"/>
                </a:solidFill>
              </a:rPr>
              <a:t> </a:t>
            </a:r>
            <a:r>
              <a:rPr lang="en-US" sz="2400" dirty="0">
                <a:solidFill>
                  <a:schemeClr val="tx1"/>
                </a:solidFill>
              </a:rPr>
              <a:t>ray of light which strikes the mirror at its pole gets reflected according to the law of reflection.</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C                F       </a:t>
            </a:r>
            <a:r>
              <a:rPr lang="en-US" sz="2000" b="1" i="1" u="none" strike="noStrike" cap="none" dirty="0" err="1">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P                        </a:t>
            </a:r>
            <a:r>
              <a:rPr lang="en-US" sz="2000" b="1" i="1" u="none" strike="noStrike" cap="none" dirty="0">
                <a:solidFill>
                  <a:schemeClr val="tx1"/>
                </a:solidFill>
                <a:latin typeface="Arial"/>
                <a:ea typeface="Arial"/>
                <a:cs typeface="Arial"/>
                <a:sym typeface="Arial"/>
              </a:rPr>
              <a:t>  </a:t>
            </a:r>
            <a:r>
              <a:rPr lang="en-US" sz="2000" b="1" i="1" u="none" strike="noStrike" cap="none" dirty="0" err="1">
                <a:solidFill>
                  <a:schemeClr val="tx1"/>
                </a:solidFill>
                <a:latin typeface="Arial"/>
                <a:ea typeface="Arial"/>
                <a:cs typeface="Arial"/>
                <a:sym typeface="Arial"/>
              </a:rPr>
              <a:t>i</a:t>
            </a:r>
            <a:r>
              <a:rPr lang="en-US" sz="2000" b="1" i="1" u="none" strike="noStrike" cap="none" dirty="0">
                <a:solidFill>
                  <a:schemeClr val="tx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    </a:t>
            </a:r>
            <a:r>
              <a:rPr lang="en-US" sz="2000" b="1" i="0" u="none" strike="noStrike" cap="none" dirty="0" smtClean="0">
                <a:solidFill>
                  <a:schemeClr val="tx1"/>
                </a:solidFill>
                <a:latin typeface="Arial"/>
                <a:ea typeface="Arial"/>
                <a:cs typeface="Arial"/>
                <a:sym typeface="Arial"/>
              </a:rPr>
              <a:t>P                </a:t>
            </a:r>
            <a:r>
              <a:rPr lang="en-US" sz="2000" b="1" i="0" u="none" strike="noStrike" cap="none" dirty="0">
                <a:solidFill>
                  <a:schemeClr val="tx1"/>
                </a:solidFill>
                <a:latin typeface="Arial"/>
                <a:ea typeface="Arial"/>
                <a:cs typeface="Arial"/>
                <a:sym typeface="Arial"/>
              </a:rPr>
              <a:t>F               C</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r>
              <a:rPr lang="en-US" sz="2000" b="1" i="1" u="none" strike="noStrike" cap="none" dirty="0">
                <a:solidFill>
                  <a:schemeClr val="tx1"/>
                </a:solidFill>
                <a:latin typeface="Arial"/>
                <a:ea typeface="Arial"/>
                <a:cs typeface="Arial"/>
                <a:sym typeface="Arial"/>
              </a:rPr>
              <a:t>r </a:t>
            </a:r>
            <a:r>
              <a:rPr lang="en-US" sz="2000" b="1" i="0" u="none" strike="noStrike" cap="none" dirty="0">
                <a:solidFill>
                  <a:schemeClr val="tx1"/>
                </a:solidFill>
                <a:latin typeface="Arial"/>
                <a:ea typeface="Arial"/>
                <a:cs typeface="Arial"/>
                <a:sym typeface="Arial"/>
              </a:rPr>
              <a:t>                               </a:t>
            </a:r>
            <a:r>
              <a:rPr lang="en-US" sz="2000" b="1" i="1" u="none" strike="noStrike" cap="none" dirty="0">
                <a:solidFill>
                  <a:schemeClr val="tx1"/>
                </a:solidFill>
                <a:latin typeface="Arial"/>
                <a:ea typeface="Arial"/>
                <a:cs typeface="Arial"/>
                <a:sym typeface="Arial"/>
              </a:rPr>
              <a:t>            </a:t>
            </a:r>
            <a:r>
              <a:rPr lang="en-US" sz="2000" b="1" i="1" u="none" strike="noStrike" cap="none" dirty="0" err="1">
                <a:solidFill>
                  <a:schemeClr val="tx1"/>
                </a:solidFill>
                <a:latin typeface="Arial"/>
                <a:ea typeface="Arial"/>
                <a:cs typeface="Arial"/>
                <a:sym typeface="Arial"/>
              </a:rPr>
              <a:t>r</a:t>
            </a:r>
            <a:r>
              <a:rPr lang="en-US" sz="2000" b="1" i="1" u="none" strike="noStrike" cap="none" dirty="0">
                <a:solidFill>
                  <a:schemeClr val="tx1"/>
                </a:solidFill>
                <a:latin typeface="Arial"/>
                <a:ea typeface="Arial"/>
                <a:cs typeface="Arial"/>
                <a:sym typeface="Arial"/>
              </a:rPr>
              <a:t>                               </a:t>
            </a:r>
          </a:p>
        </p:txBody>
      </p:sp>
      <p:sp>
        <p:nvSpPr>
          <p:cNvPr id="203" name="Shape 203"/>
          <p:cNvSpPr/>
          <p:nvPr/>
        </p:nvSpPr>
        <p:spPr>
          <a:xfrm rot="5580000">
            <a:off x="991393" y="3047205"/>
            <a:ext cx="2819400" cy="2363787"/>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04" name="Shape 204"/>
          <p:cNvSpPr/>
          <p:nvPr/>
        </p:nvSpPr>
        <p:spPr>
          <a:xfrm rot="-5640000">
            <a:off x="6171406" y="3123405"/>
            <a:ext cx="2819400" cy="2363787"/>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05" name="Shape 205"/>
          <p:cNvCxnSpPr/>
          <p:nvPr/>
        </p:nvCxnSpPr>
        <p:spPr>
          <a:xfrm>
            <a:off x="533400" y="4191000"/>
            <a:ext cx="2971799" cy="0"/>
          </a:xfrm>
          <a:prstGeom prst="straightConnector1">
            <a:avLst/>
          </a:prstGeom>
          <a:noFill/>
          <a:ln w="25400" cap="rnd" cmpd="sng">
            <a:solidFill>
              <a:schemeClr val="dk1"/>
            </a:solidFill>
            <a:prstDash val="solid"/>
            <a:miter/>
            <a:headEnd type="none" w="med" len="med"/>
            <a:tailEnd type="none" w="med" len="med"/>
          </a:ln>
        </p:spPr>
      </p:cxnSp>
      <p:cxnSp>
        <p:nvCxnSpPr>
          <p:cNvPr id="206" name="Shape 206"/>
          <p:cNvCxnSpPr/>
          <p:nvPr/>
        </p:nvCxnSpPr>
        <p:spPr>
          <a:xfrm>
            <a:off x="4038600" y="4191000"/>
            <a:ext cx="4876799" cy="0"/>
          </a:xfrm>
          <a:prstGeom prst="straightConnector1">
            <a:avLst/>
          </a:prstGeom>
          <a:noFill/>
          <a:ln w="25400" cap="rnd" cmpd="sng">
            <a:solidFill>
              <a:schemeClr val="dk1"/>
            </a:solidFill>
            <a:prstDash val="solid"/>
            <a:miter/>
            <a:headEnd type="none" w="med" len="med"/>
            <a:tailEnd type="none" w="med" len="med"/>
          </a:ln>
        </p:spPr>
      </p:cxnSp>
      <p:cxnSp>
        <p:nvCxnSpPr>
          <p:cNvPr id="207" name="Shape 207"/>
          <p:cNvCxnSpPr/>
          <p:nvPr/>
        </p:nvCxnSpPr>
        <p:spPr>
          <a:xfrm>
            <a:off x="533400" y="2971800"/>
            <a:ext cx="2971799" cy="1219199"/>
          </a:xfrm>
          <a:prstGeom prst="straightConnector1">
            <a:avLst/>
          </a:prstGeom>
          <a:noFill/>
          <a:ln w="25400" cap="rnd" cmpd="sng">
            <a:solidFill>
              <a:schemeClr val="dk1"/>
            </a:solidFill>
            <a:prstDash val="solid"/>
            <a:miter/>
            <a:headEnd type="none" w="med" len="med"/>
            <a:tailEnd type="none" w="med" len="med"/>
          </a:ln>
        </p:spPr>
      </p:cxnSp>
      <p:cxnSp>
        <p:nvCxnSpPr>
          <p:cNvPr id="208" name="Shape 208"/>
          <p:cNvCxnSpPr/>
          <p:nvPr/>
        </p:nvCxnSpPr>
        <p:spPr>
          <a:xfrm flipH="1">
            <a:off x="457199" y="4191000"/>
            <a:ext cx="3048000" cy="1143000"/>
          </a:xfrm>
          <a:prstGeom prst="straightConnector1">
            <a:avLst/>
          </a:prstGeom>
          <a:noFill/>
          <a:ln w="25400" cap="rnd" cmpd="sng">
            <a:solidFill>
              <a:schemeClr val="dk1"/>
            </a:solidFill>
            <a:prstDash val="solid"/>
            <a:miter/>
            <a:headEnd type="none" w="med" len="med"/>
            <a:tailEnd type="triangle" w="lg" len="lg"/>
          </a:ln>
        </p:spPr>
      </p:cxnSp>
      <p:cxnSp>
        <p:nvCxnSpPr>
          <p:cNvPr id="209" name="Shape 209"/>
          <p:cNvCxnSpPr/>
          <p:nvPr/>
        </p:nvCxnSpPr>
        <p:spPr>
          <a:xfrm>
            <a:off x="4038600" y="3048000"/>
            <a:ext cx="2362200" cy="1143000"/>
          </a:xfrm>
          <a:prstGeom prst="straightConnector1">
            <a:avLst/>
          </a:prstGeom>
          <a:noFill/>
          <a:ln w="25400" cap="rnd" cmpd="sng">
            <a:solidFill>
              <a:schemeClr val="dk1"/>
            </a:solidFill>
            <a:prstDash val="solid"/>
            <a:miter/>
            <a:headEnd type="none" w="med" len="med"/>
            <a:tailEnd type="none" w="med" len="med"/>
          </a:ln>
        </p:spPr>
      </p:cxnSp>
      <p:cxnSp>
        <p:nvCxnSpPr>
          <p:cNvPr id="210" name="Shape 210"/>
          <p:cNvCxnSpPr/>
          <p:nvPr/>
        </p:nvCxnSpPr>
        <p:spPr>
          <a:xfrm flipH="1">
            <a:off x="3962400" y="4191000"/>
            <a:ext cx="2438399" cy="1143000"/>
          </a:xfrm>
          <a:prstGeom prst="straightConnector1">
            <a:avLst/>
          </a:prstGeom>
          <a:noFill/>
          <a:ln w="25400" cap="rnd" cmpd="sng">
            <a:solidFill>
              <a:schemeClr val="dk1"/>
            </a:solidFill>
            <a:prstDash val="solid"/>
            <a:miter/>
            <a:headEnd type="none" w="med" len="med"/>
            <a:tailEnd type="triangle" w="lg" len="lg"/>
          </a:ln>
        </p:spPr>
      </p:cxnSp>
      <p:sp>
        <p:nvSpPr>
          <p:cNvPr id="211" name="Shape 211"/>
          <p:cNvSpPr/>
          <p:nvPr/>
        </p:nvSpPr>
        <p:spPr>
          <a:xfrm rot="-8880000">
            <a:off x="2290762" y="3914774"/>
            <a:ext cx="911224" cy="757236"/>
          </a:xfrm>
          <a:custGeom>
            <a:avLst/>
            <a:gdLst/>
            <a:ahLst/>
            <a:cxnLst/>
            <a:rect l="0" t="0" r="0" b="0"/>
            <a:pathLst>
              <a:path w="21542" h="17896" extrusionOk="0">
                <a:moveTo>
                  <a:pt x="12095" y="0"/>
                </a:moveTo>
                <a:cubicBezTo>
                  <a:pt x="17576" y="3705"/>
                  <a:pt x="21057" y="9717"/>
                  <a:pt x="21542" y="16314"/>
                </a:cubicBezTo>
                <a:moveTo>
                  <a:pt x="12095" y="0"/>
                </a:moveTo>
                <a:cubicBezTo>
                  <a:pt x="17576" y="3705"/>
                  <a:pt x="21057" y="9717"/>
                  <a:pt x="21542" y="16314"/>
                </a:cubicBezTo>
                <a:lnTo>
                  <a:pt x="0" y="17896"/>
                </a:lnTo>
                <a:close/>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12" name="Shape 212"/>
          <p:cNvSpPr/>
          <p:nvPr/>
        </p:nvSpPr>
        <p:spPr>
          <a:xfrm rot="-8880000">
            <a:off x="5418136" y="3886200"/>
            <a:ext cx="906462" cy="760411"/>
          </a:xfrm>
          <a:custGeom>
            <a:avLst/>
            <a:gdLst/>
            <a:ahLst/>
            <a:cxnLst/>
            <a:rect l="0" t="0" r="0" b="0"/>
            <a:pathLst>
              <a:path w="21406" h="17940" extrusionOk="0">
                <a:moveTo>
                  <a:pt x="12029" y="0"/>
                </a:moveTo>
                <a:cubicBezTo>
                  <a:pt x="17167" y="3444"/>
                  <a:pt x="20581" y="8926"/>
                  <a:pt x="21406" y="15057"/>
                </a:cubicBezTo>
                <a:moveTo>
                  <a:pt x="12029" y="0"/>
                </a:moveTo>
                <a:cubicBezTo>
                  <a:pt x="17167" y="3444"/>
                  <a:pt x="20581" y="8926"/>
                  <a:pt x="21406" y="15057"/>
                </a:cubicBezTo>
                <a:lnTo>
                  <a:pt x="0" y="17940"/>
                </a:lnTo>
                <a:close/>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flection of incident light ray by law of reflec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04" y="381000"/>
            <a:ext cx="9117496"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7254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Text Placeholder 2"/>
          <p:cNvSpPr>
            <a:spLocks noGrp="1"/>
          </p:cNvSpPr>
          <p:nvPr>
            <p:ph type="body" idx="1"/>
          </p:nvPr>
        </p:nvSpPr>
        <p:spPr/>
        <p:txBody>
          <a:bodyPr/>
          <a:lstStyle/>
          <a:p>
            <a:pPr lvl="0"/>
            <a:r>
              <a:rPr lang="en-US" dirty="0"/>
              <a:t>To construct ray diagram showing the formation of the real image of an object when it is placed  in front of a concave mirror.</a:t>
            </a:r>
          </a:p>
          <a:p>
            <a:pPr lvl="0"/>
            <a:r>
              <a:rPr lang="en-US" dirty="0"/>
              <a:t>To interpret the characteristics of the image formed by a concave mirror. </a:t>
            </a:r>
          </a:p>
          <a:p>
            <a:r>
              <a:rPr lang="en-US" dirty="0"/>
              <a:t>To apply in the real life situation.</a:t>
            </a:r>
          </a:p>
        </p:txBody>
      </p:sp>
    </p:spTree>
    <p:extLst>
      <p:ext uri="{BB962C8B-B14F-4D97-AF65-F5344CB8AC3E}">
        <p14:creationId xmlns:p14="http://schemas.microsoft.com/office/powerpoint/2010/main" xmlns="" val="1626773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76200" y="76200"/>
            <a:ext cx="7772400" cy="6889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6) </a:t>
            </a:r>
            <a:r>
              <a:rPr lang="en-US" sz="3200" b="1" i="0" u="sng" strike="noStrike" cap="none">
                <a:solidFill>
                  <a:srgbClr val="FF3300"/>
                </a:solidFill>
                <a:latin typeface="Times New Roman"/>
                <a:ea typeface="Times New Roman"/>
                <a:cs typeface="Times New Roman"/>
                <a:sym typeface="Times New Roman"/>
              </a:rPr>
              <a:t>Images formed by concave mirror</a:t>
            </a:r>
            <a:r>
              <a:rPr lang="en-US" sz="3200" b="1" i="0" u="none" strike="noStrike" cap="none">
                <a:solidFill>
                  <a:srgbClr val="FF3300"/>
                </a:solidFill>
                <a:latin typeface="Times New Roman"/>
                <a:ea typeface="Times New Roman"/>
                <a:cs typeface="Times New Roman"/>
                <a:sym typeface="Times New Roman"/>
              </a:rPr>
              <a:t> :-</a:t>
            </a:r>
          </a:p>
        </p:txBody>
      </p:sp>
      <p:sp>
        <p:nvSpPr>
          <p:cNvPr id="218" name="Shape 218"/>
          <p:cNvSpPr txBox="1">
            <a:spLocks noGrp="1"/>
          </p:cNvSpPr>
          <p:nvPr>
            <p:ph type="subTitle" idx="1"/>
          </p:nvPr>
        </p:nvSpPr>
        <p:spPr>
          <a:xfrm>
            <a:off x="228600" y="762000"/>
            <a:ext cx="8686800" cy="57149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err="1">
                <a:solidFill>
                  <a:schemeClr val="tx1"/>
                </a:solidFill>
                <a:latin typeface="Arial"/>
                <a:ea typeface="Arial"/>
                <a:cs typeface="Arial"/>
                <a:sym typeface="Arial"/>
              </a:rPr>
              <a:t>i</a:t>
            </a:r>
            <a:r>
              <a:rPr lang="en-US" sz="2400" b="1" i="0" u="none" strike="noStrike" cap="none" dirty="0">
                <a:solidFill>
                  <a:schemeClr val="tx1"/>
                </a:solidFill>
                <a:latin typeface="Arial"/>
                <a:ea typeface="Arial"/>
                <a:cs typeface="Arial"/>
                <a:sym typeface="Arial"/>
              </a:rPr>
              <a:t>) When the object is at infinity the image is formed at the focus, it is highly diminished, real and inverted.</a:t>
            </a: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C                        F                           P</a:t>
            </a:r>
          </a:p>
        </p:txBody>
      </p:sp>
      <p:sp>
        <p:nvSpPr>
          <p:cNvPr id="219" name="Shape 219"/>
          <p:cNvSpPr/>
          <p:nvPr/>
        </p:nvSpPr>
        <p:spPr>
          <a:xfrm rot="5400000">
            <a:off x="4502943" y="2507455"/>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20" name="Shape 220"/>
          <p:cNvCxnSpPr/>
          <p:nvPr/>
        </p:nvCxnSpPr>
        <p:spPr>
          <a:xfrm>
            <a:off x="3113086" y="3810000"/>
            <a:ext cx="4343400" cy="0"/>
          </a:xfrm>
          <a:prstGeom prst="straightConnector1">
            <a:avLst/>
          </a:prstGeom>
          <a:noFill/>
          <a:ln w="25400" cap="rnd" cmpd="sng">
            <a:solidFill>
              <a:schemeClr val="dk1"/>
            </a:solidFill>
            <a:prstDash val="solid"/>
            <a:miter/>
            <a:headEnd type="none" w="med" len="med"/>
            <a:tailEnd type="none" w="med" len="med"/>
          </a:ln>
        </p:spPr>
      </p:cxnSp>
      <p:cxnSp>
        <p:nvCxnSpPr>
          <p:cNvPr id="221" name="Shape 221"/>
          <p:cNvCxnSpPr/>
          <p:nvPr/>
        </p:nvCxnSpPr>
        <p:spPr>
          <a:xfrm>
            <a:off x="3113086" y="2895600"/>
            <a:ext cx="4038599" cy="0"/>
          </a:xfrm>
          <a:prstGeom prst="straightConnector1">
            <a:avLst/>
          </a:prstGeom>
          <a:noFill/>
          <a:ln w="25400" cap="rnd" cmpd="sng">
            <a:solidFill>
              <a:schemeClr val="dk1"/>
            </a:solidFill>
            <a:prstDash val="solid"/>
            <a:miter/>
            <a:headEnd type="none" w="med" len="med"/>
            <a:tailEnd type="none" w="med" len="med"/>
          </a:ln>
        </p:spPr>
      </p:cxnSp>
      <p:cxnSp>
        <p:nvCxnSpPr>
          <p:cNvPr id="222" name="Shape 222"/>
          <p:cNvCxnSpPr/>
          <p:nvPr/>
        </p:nvCxnSpPr>
        <p:spPr>
          <a:xfrm flipH="1">
            <a:off x="4876800" y="2895600"/>
            <a:ext cx="2133599" cy="1371599"/>
          </a:xfrm>
          <a:prstGeom prst="straightConnector1">
            <a:avLst/>
          </a:prstGeom>
          <a:noFill/>
          <a:ln w="25400" cap="rnd" cmpd="sng">
            <a:solidFill>
              <a:schemeClr val="dk1"/>
            </a:solidFill>
            <a:prstDash val="solid"/>
            <a:miter/>
            <a:headEnd type="none" w="med" len="med"/>
            <a:tailEnd type="triangle" w="lg" len="lg"/>
          </a:ln>
        </p:spPr>
      </p:cxnSp>
      <p:cxnSp>
        <p:nvCxnSpPr>
          <p:cNvPr id="223" name="Shape 223"/>
          <p:cNvCxnSpPr/>
          <p:nvPr/>
        </p:nvCxnSpPr>
        <p:spPr>
          <a:xfrm>
            <a:off x="3189286" y="4724400"/>
            <a:ext cx="3962399" cy="0"/>
          </a:xfrm>
          <a:prstGeom prst="straightConnector1">
            <a:avLst/>
          </a:prstGeom>
          <a:noFill/>
          <a:ln w="25400" cap="rnd" cmpd="sng">
            <a:solidFill>
              <a:schemeClr val="dk1"/>
            </a:solidFill>
            <a:prstDash val="solid"/>
            <a:miter/>
            <a:headEnd type="none" w="med" len="med"/>
            <a:tailEnd type="none" w="med" len="med"/>
          </a:ln>
        </p:spPr>
      </p:cxnSp>
      <p:cxnSp>
        <p:nvCxnSpPr>
          <p:cNvPr id="224" name="Shape 224"/>
          <p:cNvCxnSpPr/>
          <p:nvPr/>
        </p:nvCxnSpPr>
        <p:spPr>
          <a:xfrm rot="10800000">
            <a:off x="4953000" y="3428999"/>
            <a:ext cx="2209799" cy="1295400"/>
          </a:xfrm>
          <a:prstGeom prst="straightConnector1">
            <a:avLst/>
          </a:prstGeom>
          <a:noFill/>
          <a:ln w="25400" cap="rnd" cmpd="sng">
            <a:solidFill>
              <a:schemeClr val="dk1"/>
            </a:solidFill>
            <a:prstDash val="solid"/>
            <a:miter/>
            <a:headEnd type="none" w="med" len="med"/>
            <a:tailEnd type="triangle" w="lg" len="lg"/>
          </a:ln>
        </p:spPr>
      </p:cxnSp>
      <p:cxnSp>
        <p:nvCxnSpPr>
          <p:cNvPr id="225" name="Shape 225"/>
          <p:cNvCxnSpPr/>
          <p:nvPr/>
        </p:nvCxnSpPr>
        <p:spPr>
          <a:xfrm rot="10800000">
            <a:off x="4876800" y="3810000"/>
            <a:ext cx="2514599" cy="0"/>
          </a:xfrm>
          <a:prstGeom prst="straightConnector1">
            <a:avLst/>
          </a:prstGeom>
          <a:noFill/>
          <a:ln w="25400" cap="rnd" cmpd="sng">
            <a:solidFill>
              <a:schemeClr val="dk1"/>
            </a:solidFill>
            <a:prstDash val="solid"/>
            <a:miter/>
            <a:headEnd type="none" w="med" len="med"/>
            <a:tailEnd type="triangle" w="lg" len="lg"/>
          </a:ln>
        </p:spPr>
      </p:cxnSp>
      <p:sp>
        <p:nvSpPr>
          <p:cNvPr id="226" name="Shape 226"/>
          <p:cNvSpPr/>
          <p:nvPr/>
        </p:nvSpPr>
        <p:spPr>
          <a:xfrm>
            <a:off x="762000" y="2819400"/>
            <a:ext cx="228600" cy="1904999"/>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76200" y="76200"/>
            <a:ext cx="7772400" cy="6889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2a) </a:t>
            </a:r>
            <a:r>
              <a:rPr lang="en-US" sz="3200" b="1" i="0" u="sng" strike="noStrike" cap="none">
                <a:solidFill>
                  <a:srgbClr val="FF3300"/>
                </a:solidFill>
                <a:latin typeface="Times New Roman"/>
                <a:ea typeface="Times New Roman"/>
                <a:cs typeface="Times New Roman"/>
                <a:sym typeface="Times New Roman"/>
              </a:rPr>
              <a:t>Reflection of light</a:t>
            </a:r>
            <a:r>
              <a:rPr lang="en-US" sz="3200" b="1" i="0" u="none" strike="noStrike" cap="none">
                <a:solidFill>
                  <a:srgbClr val="FF3300"/>
                </a:solidFill>
                <a:latin typeface="Times New Roman"/>
                <a:ea typeface="Times New Roman"/>
                <a:cs typeface="Times New Roman"/>
                <a:sym typeface="Times New Roman"/>
              </a:rPr>
              <a:t> :-</a:t>
            </a:r>
          </a:p>
        </p:txBody>
      </p:sp>
      <p:sp>
        <p:nvSpPr>
          <p:cNvPr id="81" name="Shape 81"/>
          <p:cNvSpPr txBox="1">
            <a:spLocks noGrp="1"/>
          </p:cNvSpPr>
          <p:nvPr>
            <p:ph type="subTitle" idx="1"/>
          </p:nvPr>
        </p:nvSpPr>
        <p:spPr>
          <a:xfrm>
            <a:off x="228600" y="685800"/>
            <a:ext cx="8686800" cy="58674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When light falls on a highly polished surface like a mirror most of </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the light is sent back into the same medium. This process is called </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reflection of light.</a:t>
            </a:r>
          </a:p>
          <a:p>
            <a:pPr marL="0" marR="0" lvl="0" indent="0" algn="l" rtl="0">
              <a:spcBef>
                <a:spcPts val="360"/>
              </a:spcBef>
              <a:spcAft>
                <a:spcPts val="0"/>
              </a:spcAft>
              <a:buClr>
                <a:schemeClr val="dk1"/>
              </a:buClr>
              <a:buSzPct val="25000"/>
              <a:buFont typeface="Arial"/>
              <a:buNone/>
            </a:pPr>
            <a:endParaRPr sz="2000" b="0" i="0" u="none" strike="noStrike" cap="none" dirty="0">
              <a:solidFill>
                <a:schemeClr val="tx1"/>
              </a:solidFill>
              <a:latin typeface="Arial"/>
              <a:ea typeface="Arial"/>
              <a:cs typeface="Arial"/>
              <a:sym typeface="Arial"/>
            </a:endParaRPr>
          </a:p>
          <a:p>
            <a:pPr marL="0" marR="0" lvl="0" indent="0" algn="l" rtl="0">
              <a:spcBef>
                <a:spcPts val="640"/>
              </a:spcBef>
              <a:spcAft>
                <a:spcPts val="0"/>
              </a:spcAft>
              <a:buClr>
                <a:schemeClr val="dk1"/>
              </a:buClr>
              <a:buSzPct val="25000"/>
              <a:buFont typeface="Times New Roman"/>
              <a:buNone/>
            </a:pPr>
            <a:r>
              <a:rPr lang="en-US" sz="3200" b="1" i="0" u="none" strike="noStrike" cap="none" dirty="0">
                <a:solidFill>
                  <a:srgbClr val="FF3300"/>
                </a:solidFill>
                <a:latin typeface="Times New Roman"/>
                <a:ea typeface="Times New Roman"/>
                <a:cs typeface="Times New Roman"/>
                <a:sym typeface="Times New Roman"/>
              </a:rPr>
              <a:t>a) </a:t>
            </a:r>
            <a:r>
              <a:rPr lang="en-US" sz="3200" b="1" i="0" u="sng" strike="noStrike" cap="none" dirty="0">
                <a:solidFill>
                  <a:srgbClr val="FF3300"/>
                </a:solidFill>
                <a:latin typeface="Times New Roman"/>
                <a:ea typeface="Times New Roman"/>
                <a:cs typeface="Times New Roman"/>
                <a:sym typeface="Times New Roman"/>
              </a:rPr>
              <a:t>Laws of reflection of light</a:t>
            </a:r>
            <a:r>
              <a:rPr lang="en-US" sz="3200" b="1" i="0" u="none" strike="noStrike" cap="none" dirty="0">
                <a:solidFill>
                  <a:srgbClr val="FF3300"/>
                </a:solidFill>
                <a:latin typeface="Times New Roman"/>
                <a:ea typeface="Times New Roman"/>
                <a:cs typeface="Times New Roman"/>
                <a:sym typeface="Times New Roman"/>
              </a:rPr>
              <a:t> :-</a:t>
            </a:r>
          </a:p>
          <a:p>
            <a:pPr marL="0" marR="0" lvl="0" indent="0" algn="l" rtl="0">
              <a:spcBef>
                <a:spcPts val="400"/>
              </a:spcBef>
              <a:spcAft>
                <a:spcPts val="0"/>
              </a:spcAft>
              <a:buClr>
                <a:schemeClr val="dk1"/>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The angle of incidence is equal to the angle of reflection.</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ii) The incident ray, the reflected ray and the normal to the mirror at </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the point of incidence all lie in the same plane.</a:t>
            </a:r>
          </a:p>
        </p:txBody>
      </p:sp>
      <p:pic>
        <p:nvPicPr>
          <p:cNvPr id="82" name="Shape 82"/>
          <p:cNvPicPr preferRelativeResize="0"/>
          <p:nvPr/>
        </p:nvPicPr>
        <p:blipFill>
          <a:blip r:embed="rId3">
            <a:alphaModFix/>
          </a:blip>
          <a:stretch>
            <a:fillRect/>
          </a:stretch>
        </p:blipFill>
        <p:spPr>
          <a:xfrm>
            <a:off x="304800" y="3810000"/>
            <a:ext cx="4114799" cy="2971800"/>
          </a:xfrm>
          <a:prstGeom prst="rect">
            <a:avLst/>
          </a:prstGeom>
          <a:noFill/>
          <a:ln>
            <a:noFill/>
          </a:ln>
        </p:spPr>
      </p:pic>
      <p:pic>
        <p:nvPicPr>
          <p:cNvPr id="83" name="Shape 83"/>
          <p:cNvPicPr preferRelativeResize="0"/>
          <p:nvPr/>
        </p:nvPicPr>
        <p:blipFill>
          <a:blip r:embed="rId4">
            <a:alphaModFix/>
          </a:blip>
          <a:stretch>
            <a:fillRect/>
          </a:stretch>
        </p:blipFill>
        <p:spPr>
          <a:xfrm>
            <a:off x="4724400" y="3810000"/>
            <a:ext cx="4114799" cy="2971799"/>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a:spLocks noGrp="1"/>
          </p:cNvSpPr>
          <p:nvPr>
            <p:ph type="subTitle" idx="1"/>
          </p:nvPr>
        </p:nvSpPr>
        <p:spPr>
          <a:xfrm>
            <a:off x="228600" y="304800"/>
            <a:ext cx="8686800"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ii) When the object is beyond C, the image is formed between C and F, it is diminished, real and inverted.</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C                     F                       P</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p:txBody>
      </p:sp>
      <p:sp>
        <p:nvSpPr>
          <p:cNvPr id="233" name="Shape 233"/>
          <p:cNvSpPr/>
          <p:nvPr/>
        </p:nvSpPr>
        <p:spPr>
          <a:xfrm rot="5400000">
            <a:off x="3740943" y="2521742"/>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4" name="Shape 234"/>
          <p:cNvCxnSpPr/>
          <p:nvPr/>
        </p:nvCxnSpPr>
        <p:spPr>
          <a:xfrm>
            <a:off x="1371600" y="3748087"/>
            <a:ext cx="5257799" cy="0"/>
          </a:xfrm>
          <a:prstGeom prst="straightConnector1">
            <a:avLst/>
          </a:prstGeom>
          <a:noFill/>
          <a:ln w="25400" cap="rnd" cmpd="sng">
            <a:solidFill>
              <a:schemeClr val="dk1"/>
            </a:solidFill>
            <a:prstDash val="solid"/>
            <a:miter/>
            <a:headEnd type="none" w="med" len="med"/>
            <a:tailEnd type="none" w="med" len="med"/>
          </a:ln>
        </p:spPr>
      </p:cxnSp>
      <p:sp>
        <p:nvSpPr>
          <p:cNvPr id="235" name="Shape 235"/>
          <p:cNvSpPr/>
          <p:nvPr/>
        </p:nvSpPr>
        <p:spPr>
          <a:xfrm>
            <a:off x="1600200" y="2833686"/>
            <a:ext cx="152399" cy="9144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6" name="Shape 236"/>
          <p:cNvCxnSpPr/>
          <p:nvPr/>
        </p:nvCxnSpPr>
        <p:spPr>
          <a:xfrm>
            <a:off x="1676400" y="2833686"/>
            <a:ext cx="4572000" cy="0"/>
          </a:xfrm>
          <a:prstGeom prst="straightConnector1">
            <a:avLst/>
          </a:prstGeom>
          <a:noFill/>
          <a:ln w="25400" cap="rnd" cmpd="sng">
            <a:solidFill>
              <a:schemeClr val="dk1"/>
            </a:solidFill>
            <a:prstDash val="solid"/>
            <a:miter/>
            <a:headEnd type="none" w="med" len="med"/>
            <a:tailEnd type="none" w="med" len="med"/>
          </a:ln>
        </p:spPr>
      </p:cxnSp>
      <p:cxnSp>
        <p:nvCxnSpPr>
          <p:cNvPr id="237" name="Shape 237"/>
          <p:cNvCxnSpPr/>
          <p:nvPr/>
        </p:nvCxnSpPr>
        <p:spPr>
          <a:xfrm flipH="1">
            <a:off x="3428999" y="2833686"/>
            <a:ext cx="2819400" cy="2362200"/>
          </a:xfrm>
          <a:prstGeom prst="straightConnector1">
            <a:avLst/>
          </a:prstGeom>
          <a:noFill/>
          <a:ln w="25400" cap="rnd" cmpd="sng">
            <a:solidFill>
              <a:schemeClr val="dk1"/>
            </a:solidFill>
            <a:prstDash val="solid"/>
            <a:miter/>
            <a:headEnd type="none" w="med" len="med"/>
            <a:tailEnd type="triangle" w="lg" len="lg"/>
          </a:ln>
        </p:spPr>
      </p:cxnSp>
      <p:sp>
        <p:nvSpPr>
          <p:cNvPr id="238" name="Shape 238"/>
          <p:cNvSpPr/>
          <p:nvPr/>
        </p:nvSpPr>
        <p:spPr>
          <a:xfrm>
            <a:off x="4419600" y="3748087"/>
            <a:ext cx="152399" cy="533399"/>
          </a:xfrm>
          <a:prstGeom prst="downArrow">
            <a:avLst>
              <a:gd name="adj1" fmla="val 50000"/>
              <a:gd name="adj2" fmla="val 50000"/>
            </a:avLst>
          </a:prstGeom>
          <a:solidFill>
            <a:srgbClr val="FF99CC"/>
          </a:solidFill>
          <a:ln w="9525" cap="rnd" cmpd="sng">
            <a:solidFill>
              <a:schemeClr val="dk2"/>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9" name="Shape 239"/>
          <p:cNvCxnSpPr/>
          <p:nvPr/>
        </p:nvCxnSpPr>
        <p:spPr>
          <a:xfrm>
            <a:off x="1676400" y="2833686"/>
            <a:ext cx="4495800" cy="2286000"/>
          </a:xfrm>
          <a:prstGeom prst="straightConnector1">
            <a:avLst/>
          </a:prstGeom>
          <a:noFill/>
          <a:ln w="25400" cap="rnd" cmpd="sng">
            <a:solidFill>
              <a:schemeClr val="dk1"/>
            </a:solidFill>
            <a:prstDash val="solid"/>
            <a:miter/>
            <a:headEnd type="none" w="med" len="med"/>
            <a:tailEnd type="none" w="med" len="med"/>
          </a:ln>
        </p:spPr>
      </p:cxnSp>
      <p:cxnSp>
        <p:nvCxnSpPr>
          <p:cNvPr id="240" name="Shape 240"/>
          <p:cNvCxnSpPr/>
          <p:nvPr/>
        </p:nvCxnSpPr>
        <p:spPr>
          <a:xfrm rot="10800000">
            <a:off x="3886199" y="3976687"/>
            <a:ext cx="2286000" cy="114300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Shape 246"/>
          <p:cNvSpPr txBox="1">
            <a:spLocks noGrp="1"/>
          </p:cNvSpPr>
          <p:nvPr>
            <p:ph type="subTitle" idx="1"/>
          </p:nvPr>
        </p:nvSpPr>
        <p:spPr>
          <a:xfrm>
            <a:off x="152400" y="228600"/>
            <a:ext cx="8991600"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iii) When the object is at C, the image is formed at C, it is same size as the object, real and inverted.</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C                          F                            P</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p:txBody>
      </p:sp>
      <p:sp>
        <p:nvSpPr>
          <p:cNvPr id="247" name="Shape 247"/>
          <p:cNvSpPr/>
          <p:nvPr/>
        </p:nvSpPr>
        <p:spPr>
          <a:xfrm rot="5400000">
            <a:off x="3588543" y="2202655"/>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48" name="Shape 248"/>
          <p:cNvCxnSpPr/>
          <p:nvPr/>
        </p:nvCxnSpPr>
        <p:spPr>
          <a:xfrm>
            <a:off x="1295400" y="3657600"/>
            <a:ext cx="5257799" cy="0"/>
          </a:xfrm>
          <a:prstGeom prst="straightConnector1">
            <a:avLst/>
          </a:prstGeom>
          <a:noFill/>
          <a:ln w="25400" cap="rnd" cmpd="sng">
            <a:solidFill>
              <a:schemeClr val="dk1"/>
            </a:solidFill>
            <a:prstDash val="solid"/>
            <a:miter/>
            <a:headEnd type="none" w="med" len="med"/>
            <a:tailEnd type="none" w="med" len="med"/>
          </a:ln>
        </p:spPr>
      </p:cxnSp>
      <p:sp>
        <p:nvSpPr>
          <p:cNvPr id="249" name="Shape 249"/>
          <p:cNvSpPr/>
          <p:nvPr/>
        </p:nvSpPr>
        <p:spPr>
          <a:xfrm>
            <a:off x="2743200" y="2743200"/>
            <a:ext cx="152399" cy="9144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50" name="Shape 250"/>
          <p:cNvSpPr/>
          <p:nvPr/>
        </p:nvSpPr>
        <p:spPr>
          <a:xfrm>
            <a:off x="2743200" y="3657600"/>
            <a:ext cx="152399" cy="914400"/>
          </a:xfrm>
          <a:prstGeom prst="down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51" name="Shape 251"/>
          <p:cNvCxnSpPr/>
          <p:nvPr/>
        </p:nvCxnSpPr>
        <p:spPr>
          <a:xfrm>
            <a:off x="2819400" y="2743200"/>
            <a:ext cx="3429000" cy="0"/>
          </a:xfrm>
          <a:prstGeom prst="straightConnector1">
            <a:avLst/>
          </a:prstGeom>
          <a:noFill/>
          <a:ln w="25400" cap="rnd" cmpd="sng">
            <a:solidFill>
              <a:schemeClr val="dk1"/>
            </a:solidFill>
            <a:prstDash val="solid"/>
            <a:miter/>
            <a:headEnd type="none" w="med" len="med"/>
            <a:tailEnd type="none" w="med" len="med"/>
          </a:ln>
        </p:spPr>
      </p:cxnSp>
      <p:cxnSp>
        <p:nvCxnSpPr>
          <p:cNvPr id="252" name="Shape 252"/>
          <p:cNvCxnSpPr/>
          <p:nvPr/>
        </p:nvCxnSpPr>
        <p:spPr>
          <a:xfrm flipH="1">
            <a:off x="1981200" y="2743200"/>
            <a:ext cx="4267199" cy="2286000"/>
          </a:xfrm>
          <a:prstGeom prst="straightConnector1">
            <a:avLst/>
          </a:prstGeom>
          <a:noFill/>
          <a:ln w="25400" cap="rnd" cmpd="sng">
            <a:solidFill>
              <a:schemeClr val="dk1"/>
            </a:solidFill>
            <a:prstDash val="solid"/>
            <a:miter/>
            <a:headEnd type="none" w="med" len="med"/>
            <a:tailEnd type="triangle" w="lg" len="lg"/>
          </a:ln>
        </p:spPr>
      </p:cxnSp>
      <p:cxnSp>
        <p:nvCxnSpPr>
          <p:cNvPr id="253" name="Shape 253"/>
          <p:cNvCxnSpPr/>
          <p:nvPr/>
        </p:nvCxnSpPr>
        <p:spPr>
          <a:xfrm>
            <a:off x="2819400" y="2743200"/>
            <a:ext cx="3505200" cy="1752600"/>
          </a:xfrm>
          <a:prstGeom prst="straightConnector1">
            <a:avLst/>
          </a:prstGeom>
          <a:noFill/>
          <a:ln w="25400" cap="rnd" cmpd="sng">
            <a:solidFill>
              <a:schemeClr val="dk1"/>
            </a:solidFill>
            <a:prstDash val="solid"/>
            <a:miter/>
            <a:headEnd type="none" w="med" len="med"/>
            <a:tailEnd type="none" w="med" len="med"/>
          </a:ln>
        </p:spPr>
      </p:cxnSp>
      <p:cxnSp>
        <p:nvCxnSpPr>
          <p:cNvPr id="254" name="Shape 254"/>
          <p:cNvCxnSpPr/>
          <p:nvPr/>
        </p:nvCxnSpPr>
        <p:spPr>
          <a:xfrm flipH="1">
            <a:off x="1905000" y="4495800"/>
            <a:ext cx="4419599" cy="76199"/>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txBox="1">
            <a:spLocks noGrp="1"/>
          </p:cNvSpPr>
          <p:nvPr>
            <p:ph type="subTitle" idx="1"/>
          </p:nvPr>
        </p:nvSpPr>
        <p:spPr>
          <a:xfrm>
            <a:off x="228600" y="228600"/>
            <a:ext cx="8763000" cy="64769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iv) When the object is between C and F, the image is formed beyond C, it is enlarged, real and inverted.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C                  F                     P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p:txBody>
      </p:sp>
      <p:sp>
        <p:nvSpPr>
          <p:cNvPr id="261" name="Shape 261"/>
          <p:cNvSpPr/>
          <p:nvPr/>
        </p:nvSpPr>
        <p:spPr>
          <a:xfrm rot="5400000">
            <a:off x="3588543" y="2293142"/>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62" name="Shape 262"/>
          <p:cNvSpPr/>
          <p:nvPr/>
        </p:nvSpPr>
        <p:spPr>
          <a:xfrm>
            <a:off x="4343400" y="2971800"/>
            <a:ext cx="152399" cy="685799"/>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63" name="Shape 263"/>
          <p:cNvCxnSpPr/>
          <p:nvPr/>
        </p:nvCxnSpPr>
        <p:spPr>
          <a:xfrm>
            <a:off x="1371600" y="3657600"/>
            <a:ext cx="5105399" cy="0"/>
          </a:xfrm>
          <a:prstGeom prst="straightConnector1">
            <a:avLst/>
          </a:prstGeom>
          <a:noFill/>
          <a:ln w="25400" cap="rnd" cmpd="sng">
            <a:solidFill>
              <a:schemeClr val="dk1"/>
            </a:solidFill>
            <a:prstDash val="solid"/>
            <a:miter/>
            <a:headEnd type="none" w="med" len="med"/>
            <a:tailEnd type="none" w="med" len="med"/>
          </a:ln>
        </p:spPr>
      </p:cxnSp>
      <p:cxnSp>
        <p:nvCxnSpPr>
          <p:cNvPr id="264" name="Shape 264"/>
          <p:cNvCxnSpPr/>
          <p:nvPr/>
        </p:nvCxnSpPr>
        <p:spPr>
          <a:xfrm>
            <a:off x="4419600" y="2819400"/>
            <a:ext cx="0" cy="0"/>
          </a:xfrm>
          <a:prstGeom prst="straightConnector1">
            <a:avLst/>
          </a:prstGeom>
          <a:noFill/>
          <a:ln w="9525" cap="rnd" cmpd="sng">
            <a:solidFill>
              <a:schemeClr val="dk1"/>
            </a:solidFill>
            <a:prstDash val="solid"/>
            <a:miter/>
            <a:headEnd type="none" w="med" len="med"/>
            <a:tailEnd type="none" w="med" len="med"/>
          </a:ln>
        </p:spPr>
      </p:cxnSp>
      <p:cxnSp>
        <p:nvCxnSpPr>
          <p:cNvPr id="265" name="Shape 265"/>
          <p:cNvCxnSpPr/>
          <p:nvPr/>
        </p:nvCxnSpPr>
        <p:spPr>
          <a:xfrm>
            <a:off x="4419600" y="2971800"/>
            <a:ext cx="1904999" cy="0"/>
          </a:xfrm>
          <a:prstGeom prst="straightConnector1">
            <a:avLst/>
          </a:prstGeom>
          <a:noFill/>
          <a:ln w="25400" cap="rnd" cmpd="sng">
            <a:solidFill>
              <a:schemeClr val="dk1"/>
            </a:solidFill>
            <a:prstDash val="solid"/>
            <a:miter/>
            <a:headEnd type="none" w="med" len="med"/>
            <a:tailEnd type="none" w="med" len="med"/>
          </a:ln>
        </p:spPr>
      </p:cxnSp>
      <p:cxnSp>
        <p:nvCxnSpPr>
          <p:cNvPr id="266" name="Shape 266"/>
          <p:cNvCxnSpPr/>
          <p:nvPr/>
        </p:nvCxnSpPr>
        <p:spPr>
          <a:xfrm>
            <a:off x="4419600" y="2971800"/>
            <a:ext cx="1676399" cy="1828800"/>
          </a:xfrm>
          <a:prstGeom prst="straightConnector1">
            <a:avLst/>
          </a:prstGeom>
          <a:noFill/>
          <a:ln w="25400" cap="rnd" cmpd="sng">
            <a:solidFill>
              <a:schemeClr val="dk1"/>
            </a:solidFill>
            <a:prstDash val="solid"/>
            <a:miter/>
            <a:headEnd type="none" w="med" len="med"/>
            <a:tailEnd type="none" w="med" len="med"/>
          </a:ln>
        </p:spPr>
      </p:cxnSp>
      <p:cxnSp>
        <p:nvCxnSpPr>
          <p:cNvPr id="267" name="Shape 267"/>
          <p:cNvCxnSpPr/>
          <p:nvPr/>
        </p:nvCxnSpPr>
        <p:spPr>
          <a:xfrm flipH="1">
            <a:off x="2057400" y="2971800"/>
            <a:ext cx="4267199" cy="2362200"/>
          </a:xfrm>
          <a:prstGeom prst="straightConnector1">
            <a:avLst/>
          </a:prstGeom>
          <a:noFill/>
          <a:ln w="25400" cap="rnd" cmpd="sng">
            <a:solidFill>
              <a:schemeClr val="dk1"/>
            </a:solidFill>
            <a:prstDash val="solid"/>
            <a:miter/>
            <a:headEnd type="none" w="med" len="med"/>
            <a:tailEnd type="triangle" w="lg" len="lg"/>
          </a:ln>
        </p:spPr>
      </p:cxnSp>
      <p:cxnSp>
        <p:nvCxnSpPr>
          <p:cNvPr id="268" name="Shape 268"/>
          <p:cNvCxnSpPr/>
          <p:nvPr/>
        </p:nvCxnSpPr>
        <p:spPr>
          <a:xfrm rot="10800000">
            <a:off x="1600199" y="4800600"/>
            <a:ext cx="4495800" cy="0"/>
          </a:xfrm>
          <a:prstGeom prst="straightConnector1">
            <a:avLst/>
          </a:prstGeom>
          <a:noFill/>
          <a:ln w="25400" cap="rnd" cmpd="sng">
            <a:solidFill>
              <a:schemeClr val="dk1"/>
            </a:solidFill>
            <a:prstDash val="solid"/>
            <a:miter/>
            <a:headEnd type="none" w="med" len="med"/>
            <a:tailEnd type="triangle" w="lg" len="lg"/>
          </a:ln>
        </p:spPr>
      </p:cxnSp>
      <p:sp>
        <p:nvSpPr>
          <p:cNvPr id="269" name="Shape 269"/>
          <p:cNvSpPr/>
          <p:nvPr/>
        </p:nvSpPr>
        <p:spPr>
          <a:xfrm>
            <a:off x="2895600" y="3657600"/>
            <a:ext cx="304799" cy="1143000"/>
          </a:xfrm>
          <a:prstGeom prst="down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subTitle" idx="1"/>
          </p:nvPr>
        </p:nvSpPr>
        <p:spPr>
          <a:xfrm>
            <a:off x="152400" y="304800"/>
            <a:ext cx="8839199"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v) When the object is at F, the image is formed at infinity, it is highly enlarged, </a:t>
            </a:r>
            <a:r>
              <a:rPr lang="en-US" sz="2400" b="1" dirty="0" smtClean="0">
                <a:solidFill>
                  <a:schemeClr val="tx1"/>
                </a:solidFill>
              </a:rPr>
              <a:t>virtual </a:t>
            </a:r>
            <a:r>
              <a:rPr lang="en-US" sz="2400" b="1" i="0" u="none" strike="noStrike" cap="none" smtClean="0">
                <a:solidFill>
                  <a:schemeClr val="tx1"/>
                </a:solidFill>
                <a:latin typeface="Arial"/>
                <a:ea typeface="Arial"/>
                <a:cs typeface="Arial"/>
                <a:sym typeface="Arial"/>
              </a:rPr>
              <a:t>and erect.</a:t>
            </a:r>
            <a:endParaRPr lang="en-US" sz="2400" b="1"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smtClean="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C                  F                   P</a:t>
            </a: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p:txBody>
      </p:sp>
      <p:sp>
        <p:nvSpPr>
          <p:cNvPr id="276" name="Shape 276"/>
          <p:cNvSpPr/>
          <p:nvPr/>
        </p:nvSpPr>
        <p:spPr>
          <a:xfrm rot="5400000">
            <a:off x="3512342" y="2369342"/>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77" name="Shape 277"/>
          <p:cNvCxnSpPr/>
          <p:nvPr/>
        </p:nvCxnSpPr>
        <p:spPr>
          <a:xfrm>
            <a:off x="1219200" y="3733800"/>
            <a:ext cx="5257799" cy="0"/>
          </a:xfrm>
          <a:prstGeom prst="straightConnector1">
            <a:avLst/>
          </a:prstGeom>
          <a:noFill/>
          <a:ln w="25400" cap="rnd" cmpd="sng">
            <a:solidFill>
              <a:schemeClr val="dk1"/>
            </a:solidFill>
            <a:prstDash val="solid"/>
            <a:miter/>
            <a:headEnd type="none" w="med" len="med"/>
            <a:tailEnd type="none" w="med" len="med"/>
          </a:ln>
        </p:spPr>
      </p:cxnSp>
      <p:sp>
        <p:nvSpPr>
          <p:cNvPr id="278" name="Shape 278"/>
          <p:cNvSpPr/>
          <p:nvPr/>
        </p:nvSpPr>
        <p:spPr>
          <a:xfrm>
            <a:off x="4953000" y="2971800"/>
            <a:ext cx="152399" cy="7620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79" name="Shape 279"/>
          <p:cNvCxnSpPr/>
          <p:nvPr/>
        </p:nvCxnSpPr>
        <p:spPr>
          <a:xfrm>
            <a:off x="5029200" y="2971800"/>
            <a:ext cx="1219199" cy="0"/>
          </a:xfrm>
          <a:prstGeom prst="straightConnector1">
            <a:avLst/>
          </a:prstGeom>
          <a:noFill/>
          <a:ln w="25400" cap="rnd" cmpd="sng">
            <a:solidFill>
              <a:schemeClr val="dk1"/>
            </a:solidFill>
            <a:prstDash val="solid"/>
            <a:miter/>
            <a:headEnd type="none" w="med" len="med"/>
            <a:tailEnd type="none" w="med" len="med"/>
          </a:ln>
        </p:spPr>
      </p:cxnSp>
      <p:cxnSp>
        <p:nvCxnSpPr>
          <p:cNvPr id="280" name="Shape 280"/>
          <p:cNvCxnSpPr/>
          <p:nvPr/>
        </p:nvCxnSpPr>
        <p:spPr>
          <a:xfrm flipH="1">
            <a:off x="1981200" y="2971800"/>
            <a:ext cx="4267199" cy="2743199"/>
          </a:xfrm>
          <a:prstGeom prst="straightConnector1">
            <a:avLst/>
          </a:prstGeom>
          <a:noFill/>
          <a:ln w="25400" cap="rnd" cmpd="sng">
            <a:solidFill>
              <a:schemeClr val="dk1"/>
            </a:solidFill>
            <a:prstDash val="solid"/>
            <a:miter/>
            <a:headEnd type="none" w="med" len="med"/>
            <a:tailEnd type="triangle" w="lg" len="lg"/>
          </a:ln>
        </p:spPr>
      </p:cxnSp>
      <p:cxnSp>
        <p:nvCxnSpPr>
          <p:cNvPr id="281" name="Shape 281"/>
          <p:cNvCxnSpPr/>
          <p:nvPr/>
        </p:nvCxnSpPr>
        <p:spPr>
          <a:xfrm flipH="1">
            <a:off x="1904999" y="2514600"/>
            <a:ext cx="3886200" cy="2438399"/>
          </a:xfrm>
          <a:prstGeom prst="straightConnector1">
            <a:avLst/>
          </a:prstGeom>
          <a:noFill/>
          <a:ln w="25400" cap="rnd" cmpd="sng">
            <a:solidFill>
              <a:schemeClr val="dk1"/>
            </a:solidFill>
            <a:prstDash val="solid"/>
            <a:miter/>
            <a:headEnd type="none" w="med" len="med"/>
            <a:tailEnd type="triangle" w="lg" len="lg"/>
          </a:ln>
        </p:spPr>
      </p:cxnSp>
      <p:cxnSp>
        <p:nvCxnSpPr>
          <p:cNvPr id="282" name="Shape 282"/>
          <p:cNvCxnSpPr/>
          <p:nvPr/>
        </p:nvCxnSpPr>
        <p:spPr>
          <a:xfrm rot="10800000" flipH="1">
            <a:off x="5029200" y="2514599"/>
            <a:ext cx="762000" cy="457200"/>
          </a:xfrm>
          <a:prstGeom prst="straightConnector1">
            <a:avLst/>
          </a:prstGeom>
          <a:noFill/>
          <a:ln w="254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a:spLocks noGrp="1"/>
          </p:cNvSpPr>
          <p:nvPr>
            <p:ph type="subTitle" idx="1"/>
          </p:nvPr>
        </p:nvSpPr>
        <p:spPr>
          <a:xfrm>
            <a:off x="152400" y="304800"/>
            <a:ext cx="8839199"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vi) When the object is between F and P, the image is formed behind the mirror, it is enlarged, virtual and erect.</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C                        F                      P</a:t>
            </a:r>
          </a:p>
        </p:txBody>
      </p:sp>
      <p:sp>
        <p:nvSpPr>
          <p:cNvPr id="289" name="Shape 289"/>
          <p:cNvSpPr/>
          <p:nvPr/>
        </p:nvSpPr>
        <p:spPr>
          <a:xfrm rot="5400000">
            <a:off x="2293142" y="2293142"/>
            <a:ext cx="3262312" cy="2819400"/>
          </a:xfrm>
          <a:custGeom>
            <a:avLst/>
            <a:gdLst/>
            <a:ahLst/>
            <a:cxnLst/>
            <a:rect l="0" t="0" r="0" b="0"/>
            <a:pathLst>
              <a:path w="21601" h="10896" extrusionOk="0">
                <a:moveTo>
                  <a:pt x="995" y="10887"/>
                </a:moveTo>
                <a:cubicBezTo>
                  <a:pt x="995" y="10858"/>
                  <a:pt x="995" y="10829"/>
                  <a:pt x="995" y="10800"/>
                </a:cubicBezTo>
                <a:cubicBezTo>
                  <a:pt x="995" y="5384"/>
                  <a:pt x="5384" y="995"/>
                  <a:pt x="10800" y="995"/>
                </a:cubicBezTo>
                <a:cubicBezTo>
                  <a:pt x="16215" y="995"/>
                  <a:pt x="20605" y="5384"/>
                  <a:pt x="20605" y="10800"/>
                </a:cubicBezTo>
                <a:cubicBezTo>
                  <a:pt x="20605" y="10829"/>
                  <a:pt x="20604" y="10858"/>
                  <a:pt x="20604" y="10887"/>
                </a:cubicBezTo>
                <a:lnTo>
                  <a:pt x="21599" y="10896"/>
                </a:lnTo>
                <a:cubicBezTo>
                  <a:pt x="21599" y="10864"/>
                  <a:pt x="21600" y="10832"/>
                  <a:pt x="21600" y="10800"/>
                </a:cubicBezTo>
                <a:cubicBezTo>
                  <a:pt x="21600" y="4835"/>
                  <a:pt x="16764" y="0"/>
                  <a:pt x="10800" y="0"/>
                </a:cubicBezTo>
                <a:cubicBezTo>
                  <a:pt x="4835" y="0"/>
                  <a:pt x="0" y="4835"/>
                  <a:pt x="0" y="10800"/>
                </a:cubicBezTo>
                <a:cubicBezTo>
                  <a:pt x="-1" y="10832"/>
                  <a:pt x="0" y="10864"/>
                  <a:pt x="0" y="10896"/>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90" name="Shape 290"/>
          <p:cNvCxnSpPr/>
          <p:nvPr/>
        </p:nvCxnSpPr>
        <p:spPr>
          <a:xfrm>
            <a:off x="838200" y="3657600"/>
            <a:ext cx="7391399" cy="0"/>
          </a:xfrm>
          <a:prstGeom prst="straightConnector1">
            <a:avLst/>
          </a:prstGeom>
          <a:noFill/>
          <a:ln w="25400" cap="rnd" cmpd="sng">
            <a:solidFill>
              <a:schemeClr val="dk1"/>
            </a:solidFill>
            <a:prstDash val="solid"/>
            <a:miter/>
            <a:headEnd type="none" w="med" len="med"/>
            <a:tailEnd type="none" w="med" len="med"/>
          </a:ln>
        </p:spPr>
      </p:cxnSp>
      <p:sp>
        <p:nvSpPr>
          <p:cNvPr id="291" name="Shape 291"/>
          <p:cNvSpPr/>
          <p:nvPr/>
        </p:nvSpPr>
        <p:spPr>
          <a:xfrm>
            <a:off x="4114800" y="2971800"/>
            <a:ext cx="152399" cy="685799"/>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92" name="Shape 292"/>
          <p:cNvCxnSpPr/>
          <p:nvPr/>
        </p:nvCxnSpPr>
        <p:spPr>
          <a:xfrm>
            <a:off x="4191000" y="2971800"/>
            <a:ext cx="838199" cy="0"/>
          </a:xfrm>
          <a:prstGeom prst="straightConnector1">
            <a:avLst/>
          </a:prstGeom>
          <a:noFill/>
          <a:ln w="25400" cap="rnd" cmpd="sng">
            <a:solidFill>
              <a:schemeClr val="dk1"/>
            </a:solidFill>
            <a:prstDash val="solid"/>
            <a:miter/>
            <a:headEnd type="none" w="med" len="med"/>
            <a:tailEnd type="none" w="med" len="med"/>
          </a:ln>
        </p:spPr>
      </p:cxnSp>
      <p:sp>
        <p:nvSpPr>
          <p:cNvPr id="293" name="Shape 293"/>
          <p:cNvSpPr/>
          <p:nvPr/>
        </p:nvSpPr>
        <p:spPr>
          <a:xfrm>
            <a:off x="6477000" y="2209800"/>
            <a:ext cx="228600" cy="1447800"/>
          </a:xfrm>
          <a:prstGeom prst="up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94" name="Shape 294"/>
          <p:cNvCxnSpPr/>
          <p:nvPr/>
        </p:nvCxnSpPr>
        <p:spPr>
          <a:xfrm flipH="1">
            <a:off x="1142999" y="2971800"/>
            <a:ext cx="3886200" cy="1981199"/>
          </a:xfrm>
          <a:prstGeom prst="straightConnector1">
            <a:avLst/>
          </a:prstGeom>
          <a:noFill/>
          <a:ln w="25400" cap="rnd" cmpd="sng">
            <a:solidFill>
              <a:schemeClr val="dk1"/>
            </a:solidFill>
            <a:prstDash val="solid"/>
            <a:miter/>
            <a:headEnd type="none" w="med" len="med"/>
            <a:tailEnd type="triangle" w="lg" len="lg"/>
          </a:ln>
        </p:spPr>
      </p:cxnSp>
      <p:cxnSp>
        <p:nvCxnSpPr>
          <p:cNvPr id="295" name="Shape 295"/>
          <p:cNvCxnSpPr/>
          <p:nvPr/>
        </p:nvCxnSpPr>
        <p:spPr>
          <a:xfrm flipH="1">
            <a:off x="914400" y="2743200"/>
            <a:ext cx="3962399" cy="1219199"/>
          </a:xfrm>
          <a:prstGeom prst="straightConnector1">
            <a:avLst/>
          </a:prstGeom>
          <a:noFill/>
          <a:ln w="25400" cap="rnd" cmpd="sng">
            <a:solidFill>
              <a:schemeClr val="dk1"/>
            </a:solidFill>
            <a:prstDash val="solid"/>
            <a:miter/>
            <a:headEnd type="none" w="med" len="med"/>
            <a:tailEnd type="triangle" w="lg" len="lg"/>
          </a:ln>
        </p:spPr>
      </p:cxnSp>
      <p:cxnSp>
        <p:nvCxnSpPr>
          <p:cNvPr id="296" name="Shape 296"/>
          <p:cNvCxnSpPr/>
          <p:nvPr/>
        </p:nvCxnSpPr>
        <p:spPr>
          <a:xfrm rot="10800000" flipH="1">
            <a:off x="4191000" y="2743199"/>
            <a:ext cx="762000" cy="228600"/>
          </a:xfrm>
          <a:prstGeom prst="straightConnector1">
            <a:avLst/>
          </a:prstGeom>
          <a:noFill/>
          <a:ln w="25400" cap="rnd" cmpd="sng">
            <a:solidFill>
              <a:schemeClr val="dk1"/>
            </a:solidFill>
            <a:prstDash val="solid"/>
            <a:miter/>
            <a:headEnd type="none" w="med" len="med"/>
            <a:tailEnd type="none" w="med" len="med"/>
          </a:ln>
        </p:spPr>
      </p:cxnSp>
      <p:cxnSp>
        <p:nvCxnSpPr>
          <p:cNvPr id="297" name="Shape 297"/>
          <p:cNvCxnSpPr/>
          <p:nvPr/>
        </p:nvCxnSpPr>
        <p:spPr>
          <a:xfrm rot="10800000" flipH="1">
            <a:off x="5181600" y="1752599"/>
            <a:ext cx="2362200" cy="1143000"/>
          </a:xfrm>
          <a:prstGeom prst="straightConnector1">
            <a:avLst/>
          </a:prstGeom>
          <a:noFill/>
          <a:ln w="25400" cap="rnd" cmpd="sng">
            <a:solidFill>
              <a:schemeClr val="dk1"/>
            </a:solidFill>
            <a:prstDash val="solid"/>
            <a:miter/>
            <a:headEnd type="none" w="med" len="med"/>
            <a:tailEnd type="none" w="med" len="med"/>
          </a:ln>
        </p:spPr>
      </p:cxnSp>
      <p:cxnSp>
        <p:nvCxnSpPr>
          <p:cNvPr id="298" name="Shape 298"/>
          <p:cNvCxnSpPr/>
          <p:nvPr/>
        </p:nvCxnSpPr>
        <p:spPr>
          <a:xfrm rot="10800000" flipH="1">
            <a:off x="4953000" y="1905000"/>
            <a:ext cx="2590800" cy="838199"/>
          </a:xfrm>
          <a:prstGeom prst="straightConnector1">
            <a:avLst/>
          </a:prstGeom>
          <a:noFill/>
          <a:ln w="254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ctrTitle"/>
          </p:nvPr>
        </p:nvSpPr>
        <p:spPr>
          <a:xfrm>
            <a:off x="76200" y="76200"/>
            <a:ext cx="8839199" cy="5365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7) </a:t>
            </a:r>
            <a:r>
              <a:rPr lang="en-US" sz="3200" b="1" i="0" u="sng" strike="noStrike" cap="none">
                <a:solidFill>
                  <a:srgbClr val="FF3300"/>
                </a:solidFill>
                <a:latin typeface="Times New Roman"/>
                <a:ea typeface="Times New Roman"/>
                <a:cs typeface="Times New Roman"/>
                <a:sym typeface="Times New Roman"/>
              </a:rPr>
              <a:t>Images formed by convex mirror</a:t>
            </a:r>
            <a:r>
              <a:rPr lang="en-US" sz="3200" b="1" i="0" u="none" strike="noStrike" cap="none">
                <a:solidFill>
                  <a:srgbClr val="FF3300"/>
                </a:solidFill>
                <a:latin typeface="Times New Roman"/>
                <a:ea typeface="Times New Roman"/>
                <a:cs typeface="Times New Roman"/>
                <a:sym typeface="Times New Roman"/>
              </a:rPr>
              <a:t> :-</a:t>
            </a:r>
          </a:p>
        </p:txBody>
      </p:sp>
      <p:sp>
        <p:nvSpPr>
          <p:cNvPr id="304" name="Shape 304"/>
          <p:cNvSpPr txBox="1">
            <a:spLocks noGrp="1"/>
          </p:cNvSpPr>
          <p:nvPr>
            <p:ph type="subTitle" idx="1"/>
          </p:nvPr>
        </p:nvSpPr>
        <p:spPr>
          <a:xfrm>
            <a:off x="228600" y="685800"/>
            <a:ext cx="8763000" cy="59435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err="1" smtClean="0">
                <a:solidFill>
                  <a:schemeClr val="tx1"/>
                </a:solidFill>
                <a:latin typeface="Arial"/>
                <a:ea typeface="Arial"/>
                <a:cs typeface="Arial"/>
                <a:sym typeface="Arial"/>
              </a:rPr>
              <a:t>i</a:t>
            </a:r>
            <a:r>
              <a:rPr lang="en-US" sz="2400" b="1" i="0" u="none" strike="noStrike" cap="none" dirty="0" smtClean="0">
                <a:solidFill>
                  <a:schemeClr val="tx1"/>
                </a:solidFill>
                <a:latin typeface="Arial"/>
                <a:ea typeface="Arial"/>
                <a:cs typeface="Arial"/>
                <a:sym typeface="Arial"/>
              </a:rPr>
              <a:t>) When the object is at infinity, the image is formed at F behind the mirror, it is highly diminished, virtual and erect.</a:t>
            </a:r>
          </a:p>
          <a:p>
            <a:pPr marL="0" marR="0" lvl="0" indent="0" algn="l" rtl="0">
              <a:spcBef>
                <a:spcPts val="360"/>
              </a:spcBef>
              <a:spcAft>
                <a:spcPts val="0"/>
              </a:spcAft>
              <a:buClr>
                <a:srgbClr val="0000FF"/>
              </a:buClr>
              <a:buSzPct val="25000"/>
              <a:buFont typeface="Arial"/>
              <a:buNone/>
            </a:pPr>
            <a:endParaRPr sz="2400" b="0" i="0" u="none" strike="noStrike" cap="none" dirty="0" smtClean="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smtClean="0">
                <a:solidFill>
                  <a:schemeClr val="dk1"/>
                </a:solidFill>
                <a:latin typeface="Arial"/>
                <a:ea typeface="Arial"/>
                <a:cs typeface="Arial"/>
                <a:sym typeface="Arial"/>
              </a:rPr>
              <a:t>                            </a:t>
            </a:r>
            <a:endParaRPr lang="en-US" sz="2000" b="1" i="0" u="none" strike="noStrike" cap="none" dirty="0">
              <a:solidFill>
                <a:schemeClr val="dk1"/>
              </a:solidFill>
              <a:latin typeface="Arial"/>
              <a:ea typeface="Arial"/>
              <a:cs typeface="Arial"/>
              <a:sym typeface="Arial"/>
            </a:endParaRPr>
          </a:p>
        </p:txBody>
      </p:sp>
      <p:pic>
        <p:nvPicPr>
          <p:cNvPr id="12290" name="Picture 2" descr="Object is at Infinity convex mirr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752600"/>
            <a:ext cx="8686800" cy="5029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Shape 321"/>
          <p:cNvSpPr txBox="1">
            <a:spLocks noGrp="1"/>
          </p:cNvSpPr>
          <p:nvPr>
            <p:ph type="subTitle" idx="1"/>
          </p:nvPr>
        </p:nvSpPr>
        <p:spPr>
          <a:xfrm>
            <a:off x="152400" y="304800"/>
            <a:ext cx="8839199"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chemeClr val="tx1"/>
                </a:solidFill>
                <a:latin typeface="Arial"/>
                <a:ea typeface="Arial"/>
                <a:cs typeface="Arial"/>
                <a:sym typeface="Arial"/>
              </a:rPr>
              <a:t>ii) When the object is between infinity and pole, the image is formed behind the mirror, it is diminished, virtual and erect.</a:t>
            </a: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endParaRPr sz="2400" b="0" i="0" u="none" strike="noStrike" cap="none" dirty="0">
              <a:solidFill>
                <a:srgbClr val="0000FF"/>
              </a:solidFill>
              <a:latin typeface="Arial"/>
              <a:ea typeface="Arial"/>
              <a:cs typeface="Arial"/>
              <a:sym typeface="Aria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524000"/>
            <a:ext cx="7239000"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ctrTitle"/>
          </p:nvPr>
        </p:nvSpPr>
        <p:spPr>
          <a:xfrm>
            <a:off x="76200" y="76200"/>
            <a:ext cx="7772400"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8) </a:t>
            </a:r>
            <a:r>
              <a:rPr lang="en-US" sz="3200" b="1" i="0" u="sng" strike="noStrike" cap="none">
                <a:solidFill>
                  <a:srgbClr val="FF3300"/>
                </a:solidFill>
                <a:latin typeface="Times New Roman"/>
                <a:ea typeface="Times New Roman"/>
                <a:cs typeface="Times New Roman"/>
                <a:sym typeface="Times New Roman"/>
              </a:rPr>
              <a:t>Uses of spherical mirrors</a:t>
            </a:r>
            <a:r>
              <a:rPr lang="en-US" sz="3200" b="1" i="0" u="none" strike="noStrike" cap="none">
                <a:solidFill>
                  <a:srgbClr val="FF3300"/>
                </a:solidFill>
                <a:latin typeface="Times New Roman"/>
                <a:ea typeface="Times New Roman"/>
                <a:cs typeface="Times New Roman"/>
                <a:sym typeface="Times New Roman"/>
              </a:rPr>
              <a:t> :-</a:t>
            </a:r>
          </a:p>
        </p:txBody>
      </p:sp>
      <p:sp>
        <p:nvSpPr>
          <p:cNvPr id="337" name="Shape 337"/>
          <p:cNvSpPr txBox="1">
            <a:spLocks noGrp="1"/>
          </p:cNvSpPr>
          <p:nvPr>
            <p:ph type="subTitle" idx="1"/>
          </p:nvPr>
        </p:nvSpPr>
        <p:spPr>
          <a:xfrm>
            <a:off x="152400" y="533400"/>
            <a:ext cx="8915400" cy="57149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FF3300"/>
              </a:buClr>
              <a:buSzPct val="25000"/>
              <a:buFont typeface="Arial"/>
              <a:buNone/>
            </a:pPr>
            <a:r>
              <a:rPr lang="en-US" sz="2400" b="1" i="0" u="none" strike="noStrike" cap="none" dirty="0">
                <a:solidFill>
                  <a:srgbClr val="FF3300"/>
                </a:solidFill>
                <a:latin typeface="Arial"/>
                <a:ea typeface="Arial"/>
                <a:cs typeface="Arial"/>
                <a:sym typeface="Arial"/>
              </a:rPr>
              <a:t>a) </a:t>
            </a:r>
            <a:r>
              <a:rPr lang="en-US" sz="2400" b="1" i="0" u="sng" strike="noStrike" cap="none" dirty="0">
                <a:solidFill>
                  <a:srgbClr val="FF3300"/>
                </a:solidFill>
                <a:latin typeface="Arial"/>
                <a:ea typeface="Arial"/>
                <a:cs typeface="Arial"/>
                <a:sym typeface="Arial"/>
              </a:rPr>
              <a:t>Concave mirrors</a:t>
            </a:r>
            <a:r>
              <a:rPr lang="en-US" sz="2400" b="1" i="0" u="none" strike="noStrike" cap="none" dirty="0">
                <a:solidFill>
                  <a:srgbClr val="FF3300"/>
                </a:solidFill>
                <a:latin typeface="Arial"/>
                <a:ea typeface="Arial"/>
                <a:cs typeface="Arial"/>
                <a:sym typeface="Arial"/>
              </a:rPr>
              <a:t> :-</a:t>
            </a:r>
            <a:r>
              <a:rPr lang="en-US" sz="2000" b="1" i="0" u="none" strike="noStrike" cap="none" dirty="0">
                <a:solidFill>
                  <a:srgbClr val="0000FF"/>
                </a:solidFill>
                <a:latin typeface="Arial"/>
                <a:ea typeface="Arial"/>
                <a:cs typeface="Arial"/>
                <a:sym typeface="Arial"/>
              </a:rPr>
              <a:t> </a:t>
            </a:r>
          </a:p>
          <a:p>
            <a:pPr marL="0" marR="0" lvl="0" indent="0" algn="l" rtl="0">
              <a:spcBef>
                <a:spcPts val="400"/>
              </a:spcBef>
              <a:spcAft>
                <a:spcPts val="0"/>
              </a:spcAft>
              <a:buClr>
                <a:srgbClr val="FF3300"/>
              </a:buClr>
              <a:buSzPct val="25000"/>
              <a:buFont typeface="Arial"/>
              <a:buNone/>
            </a:pPr>
            <a:r>
              <a:rPr lang="en-US" sz="2000" b="1" i="0" u="none" strike="noStrike" cap="none" dirty="0">
                <a:solidFill>
                  <a:schemeClr val="tx1"/>
                </a:solidFill>
                <a:latin typeface="Arial"/>
                <a:ea typeface="Arial"/>
                <a:cs typeface="Arial"/>
                <a:sym typeface="Arial"/>
              </a:rPr>
              <a:t>    Concave mirrors are used in torches, search lights and head lights of vehicles to get parallel beams of light. </a:t>
            </a:r>
          </a:p>
          <a:p>
            <a:pPr marL="0" marR="0" lvl="0" indent="0" algn="l" rtl="0">
              <a:spcBef>
                <a:spcPts val="400"/>
              </a:spcBef>
              <a:spcAft>
                <a:spcPts val="0"/>
              </a:spcAft>
              <a:buClr>
                <a:srgbClr val="FF3300"/>
              </a:buClr>
              <a:buSzPct val="25000"/>
              <a:buFont typeface="Arial"/>
              <a:buNone/>
            </a:pPr>
            <a:r>
              <a:rPr lang="en-US" sz="2000" b="1" i="0" u="none" strike="noStrike" cap="none" dirty="0">
                <a:solidFill>
                  <a:schemeClr val="tx1"/>
                </a:solidFill>
                <a:latin typeface="Arial"/>
                <a:ea typeface="Arial"/>
                <a:cs typeface="Arial"/>
                <a:sym typeface="Arial"/>
              </a:rPr>
              <a:t>   They are used as shaving mirrors to see larger image of the face.</a:t>
            </a:r>
          </a:p>
          <a:p>
            <a:pPr marL="0" marR="0" lvl="0" indent="0" algn="l" rtl="0">
              <a:spcBef>
                <a:spcPts val="400"/>
              </a:spcBef>
              <a:spcAft>
                <a:spcPts val="0"/>
              </a:spcAft>
              <a:buClr>
                <a:srgbClr val="FF3300"/>
              </a:buClr>
              <a:buSzPct val="25000"/>
              <a:buFont typeface="Arial"/>
              <a:buNone/>
            </a:pPr>
            <a:r>
              <a:rPr lang="en-US" sz="2000" b="1" i="0" u="none" strike="noStrike" cap="none" dirty="0">
                <a:solidFill>
                  <a:schemeClr val="tx1"/>
                </a:solidFill>
                <a:latin typeface="Arial"/>
                <a:ea typeface="Arial"/>
                <a:cs typeface="Arial"/>
                <a:sym typeface="Arial"/>
              </a:rPr>
              <a:t>   They are used by dentists to see larger images of the teeth.</a:t>
            </a:r>
          </a:p>
          <a:p>
            <a:pPr marL="0" marR="0" lvl="0" indent="0" algn="l" rtl="0">
              <a:spcBef>
                <a:spcPts val="400"/>
              </a:spcBef>
              <a:spcAft>
                <a:spcPts val="0"/>
              </a:spcAft>
              <a:buClr>
                <a:srgbClr val="FF3300"/>
              </a:buClr>
              <a:buSzPct val="25000"/>
              <a:buFont typeface="Arial"/>
              <a:buNone/>
            </a:pPr>
            <a:r>
              <a:rPr lang="en-US" sz="2000" b="1" i="0" u="none" strike="noStrike" cap="none" dirty="0">
                <a:solidFill>
                  <a:schemeClr val="tx1"/>
                </a:solidFill>
                <a:latin typeface="Arial"/>
                <a:ea typeface="Arial"/>
                <a:cs typeface="Arial"/>
                <a:sym typeface="Arial"/>
              </a:rPr>
              <a:t>   Large concave mirrors are used to concentrate sunlight to produce heat in solar furnaces. </a:t>
            </a:r>
          </a:p>
        </p:txBody>
      </p:sp>
      <p:pic>
        <p:nvPicPr>
          <p:cNvPr id="338" name="Shape 338"/>
          <p:cNvPicPr preferRelativeResize="0"/>
          <p:nvPr/>
        </p:nvPicPr>
        <p:blipFill>
          <a:blip r:embed="rId3">
            <a:alphaModFix/>
          </a:blip>
          <a:stretch>
            <a:fillRect/>
          </a:stretch>
        </p:blipFill>
        <p:spPr>
          <a:xfrm>
            <a:off x="228600" y="3048000"/>
            <a:ext cx="2667000" cy="1828800"/>
          </a:xfrm>
          <a:prstGeom prst="rect">
            <a:avLst/>
          </a:prstGeom>
          <a:noFill/>
          <a:ln>
            <a:noFill/>
          </a:ln>
        </p:spPr>
      </p:pic>
      <p:pic>
        <p:nvPicPr>
          <p:cNvPr id="339" name="Shape 339"/>
          <p:cNvPicPr preferRelativeResize="0"/>
          <p:nvPr/>
        </p:nvPicPr>
        <p:blipFill>
          <a:blip r:embed="rId4">
            <a:alphaModFix/>
          </a:blip>
          <a:stretch>
            <a:fillRect/>
          </a:stretch>
        </p:blipFill>
        <p:spPr>
          <a:xfrm>
            <a:off x="3124200" y="3048000"/>
            <a:ext cx="2743200" cy="1828799"/>
          </a:xfrm>
          <a:prstGeom prst="rect">
            <a:avLst/>
          </a:prstGeom>
          <a:noFill/>
          <a:ln>
            <a:noFill/>
          </a:ln>
        </p:spPr>
      </p:pic>
      <p:pic>
        <p:nvPicPr>
          <p:cNvPr id="340" name="Shape 340"/>
          <p:cNvPicPr preferRelativeResize="0"/>
          <p:nvPr/>
        </p:nvPicPr>
        <p:blipFill>
          <a:blip r:embed="rId5">
            <a:alphaModFix/>
          </a:blip>
          <a:stretch>
            <a:fillRect/>
          </a:stretch>
        </p:blipFill>
        <p:spPr>
          <a:xfrm>
            <a:off x="6118225" y="3048000"/>
            <a:ext cx="2797174" cy="1828799"/>
          </a:xfrm>
          <a:prstGeom prst="rect">
            <a:avLst/>
          </a:prstGeom>
          <a:noFill/>
          <a:ln>
            <a:noFill/>
          </a:ln>
        </p:spPr>
      </p:pic>
      <p:pic>
        <p:nvPicPr>
          <p:cNvPr id="341" name="Shape 341"/>
          <p:cNvPicPr preferRelativeResize="0"/>
          <p:nvPr/>
        </p:nvPicPr>
        <p:blipFill>
          <a:blip r:embed="rId6">
            <a:alphaModFix/>
          </a:blip>
          <a:stretch>
            <a:fillRect/>
          </a:stretch>
        </p:blipFill>
        <p:spPr>
          <a:xfrm>
            <a:off x="228600" y="4953000"/>
            <a:ext cx="2667000" cy="1828799"/>
          </a:xfrm>
          <a:prstGeom prst="rect">
            <a:avLst/>
          </a:prstGeom>
          <a:noFill/>
          <a:ln>
            <a:noFill/>
          </a:ln>
        </p:spPr>
      </p:pic>
      <p:pic>
        <p:nvPicPr>
          <p:cNvPr id="342" name="Shape 342"/>
          <p:cNvPicPr preferRelativeResize="0"/>
          <p:nvPr/>
        </p:nvPicPr>
        <p:blipFill>
          <a:blip r:embed="rId7">
            <a:alphaModFix/>
          </a:blip>
          <a:stretch>
            <a:fillRect/>
          </a:stretch>
        </p:blipFill>
        <p:spPr>
          <a:xfrm>
            <a:off x="3124200" y="4953000"/>
            <a:ext cx="2743200" cy="1828800"/>
          </a:xfrm>
          <a:prstGeom prst="rect">
            <a:avLst/>
          </a:prstGeom>
          <a:noFill/>
          <a:ln>
            <a:noFill/>
          </a:ln>
        </p:spPr>
      </p:pic>
      <p:pic>
        <p:nvPicPr>
          <p:cNvPr id="343" name="Shape 343"/>
          <p:cNvPicPr preferRelativeResize="0"/>
          <p:nvPr/>
        </p:nvPicPr>
        <p:blipFill>
          <a:blip r:embed="rId8">
            <a:alphaModFix/>
          </a:blip>
          <a:stretch>
            <a:fillRect/>
          </a:stretch>
        </p:blipFill>
        <p:spPr>
          <a:xfrm>
            <a:off x="6096000" y="4953000"/>
            <a:ext cx="2819399" cy="18288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76200" y="76200"/>
            <a:ext cx="7772400" cy="152399"/>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49" name="Shape 349"/>
          <p:cNvSpPr txBox="1">
            <a:spLocks noGrp="1"/>
          </p:cNvSpPr>
          <p:nvPr>
            <p:ph type="subTitle" idx="1"/>
          </p:nvPr>
        </p:nvSpPr>
        <p:spPr>
          <a:xfrm>
            <a:off x="152400" y="152400"/>
            <a:ext cx="8839199"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FF3300"/>
              </a:buClr>
              <a:buSzPct val="25000"/>
              <a:buFont typeface="Arial"/>
              <a:buNone/>
            </a:pPr>
            <a:r>
              <a:rPr lang="en-US" sz="2400" b="1" i="0" u="none" strike="noStrike" cap="none" dirty="0">
                <a:solidFill>
                  <a:srgbClr val="FF3300"/>
                </a:solidFill>
                <a:latin typeface="Arial"/>
                <a:ea typeface="Arial"/>
                <a:cs typeface="Arial"/>
                <a:sym typeface="Arial"/>
              </a:rPr>
              <a:t>b) </a:t>
            </a:r>
            <a:r>
              <a:rPr lang="en-US" sz="2400" b="1" i="0" u="sng" strike="noStrike" cap="none" dirty="0">
                <a:solidFill>
                  <a:srgbClr val="FF3300"/>
                </a:solidFill>
                <a:latin typeface="Arial"/>
                <a:ea typeface="Arial"/>
                <a:cs typeface="Arial"/>
                <a:sym typeface="Arial"/>
              </a:rPr>
              <a:t>Convex mirrors</a:t>
            </a:r>
            <a:r>
              <a:rPr lang="en-US" sz="2400" b="1" i="0" u="none" strike="noStrike" cap="none" dirty="0">
                <a:solidFill>
                  <a:srgbClr val="FF3300"/>
                </a:solidFill>
                <a:latin typeface="Arial"/>
                <a:ea typeface="Arial"/>
                <a:cs typeface="Arial"/>
                <a:sym typeface="Arial"/>
              </a:rPr>
              <a:t> :-</a:t>
            </a:r>
          </a:p>
          <a:p>
            <a:pPr marL="0" marR="0" lvl="0" indent="0" algn="l" rtl="0">
              <a:spcBef>
                <a:spcPts val="400"/>
              </a:spcBef>
              <a:spcAft>
                <a:spcPts val="0"/>
              </a:spcAft>
              <a:buClr>
                <a:srgbClr val="FF3300"/>
              </a:buClr>
              <a:buSzPct val="25000"/>
              <a:buFont typeface="Arial"/>
              <a:buNone/>
            </a:pPr>
            <a:r>
              <a:rPr lang="en-US" sz="2000" b="1" i="0" u="none" strike="noStrike" cap="none" dirty="0">
                <a:solidFill>
                  <a:srgbClr val="FF3300"/>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Convex mirrors are used as </a:t>
            </a:r>
            <a:r>
              <a:rPr lang="en-US" sz="2000" b="1" i="0" u="none" strike="noStrike" cap="none" dirty="0">
                <a:solidFill>
                  <a:srgbClr val="C00000"/>
                </a:solidFill>
                <a:latin typeface="Arial"/>
                <a:ea typeface="Arial"/>
                <a:cs typeface="Arial"/>
                <a:sym typeface="Arial"/>
              </a:rPr>
              <a:t>rear-view mirrors </a:t>
            </a:r>
            <a:r>
              <a:rPr lang="en-US" sz="2000" b="1" i="0" u="none" strike="noStrike" cap="none" dirty="0">
                <a:solidFill>
                  <a:schemeClr val="tx1"/>
                </a:solidFill>
                <a:latin typeface="Arial"/>
                <a:ea typeface="Arial"/>
                <a:cs typeface="Arial"/>
                <a:sym typeface="Arial"/>
              </a:rPr>
              <a:t>in vehicles. Convex mirrors give erect diminished images of objects. They also have a wider field of view than plane mirrors.</a:t>
            </a:r>
          </a:p>
        </p:txBody>
      </p:sp>
      <p:pic>
        <p:nvPicPr>
          <p:cNvPr id="350" name="Shape 350"/>
          <p:cNvPicPr preferRelativeResize="0"/>
          <p:nvPr/>
        </p:nvPicPr>
        <p:blipFill>
          <a:blip r:embed="rId3">
            <a:alphaModFix/>
          </a:blip>
          <a:stretch>
            <a:fillRect/>
          </a:stretch>
        </p:blipFill>
        <p:spPr>
          <a:xfrm>
            <a:off x="733425" y="1676400"/>
            <a:ext cx="7677150" cy="48768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991600" cy="6172200"/>
          </a:xfrm>
        </p:spPr>
        <p:txBody>
          <a:bodyPr/>
          <a:lstStyle/>
          <a:p>
            <a:pPr algn="l"/>
            <a:r>
              <a:rPr lang="en-US" sz="2400" b="1" dirty="0" smtClean="0"/>
              <a:t>	</a:t>
            </a:r>
            <a:r>
              <a:rPr lang="en-US" sz="2400" b="1" dirty="0" smtClean="0">
                <a:solidFill>
                  <a:srgbClr val="C00000"/>
                </a:solidFill>
              </a:rPr>
              <a:t>Difference </a:t>
            </a:r>
            <a:r>
              <a:rPr lang="en-US" sz="2400" b="1" dirty="0">
                <a:solidFill>
                  <a:srgbClr val="C00000"/>
                </a:solidFill>
              </a:rPr>
              <a:t>between convex mirror and convex </a:t>
            </a:r>
            <a:r>
              <a:rPr lang="en-US" sz="2400" b="1" dirty="0" smtClean="0">
                <a:solidFill>
                  <a:srgbClr val="C00000"/>
                </a:solidFill>
              </a:rPr>
              <a:t>lens</a:t>
            </a:r>
            <a:br>
              <a:rPr lang="en-US" sz="2400" b="1" dirty="0" smtClean="0">
                <a:solidFill>
                  <a:srgbClr val="C00000"/>
                </a:solidFill>
              </a:rPr>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1982104108"/>
              </p:ext>
            </p:extLst>
          </p:nvPr>
        </p:nvGraphicFramePr>
        <p:xfrm>
          <a:off x="152400" y="838199"/>
          <a:ext cx="8839200" cy="5867402"/>
        </p:xfrm>
        <a:graphic>
          <a:graphicData uri="http://schemas.openxmlformats.org/drawingml/2006/table">
            <a:tbl>
              <a:tblPr firstRow="1" bandRow="1">
                <a:tableStyleId>{073A0DAA-6AF3-43AB-8588-CEC1D06C72B9}</a:tableStyleId>
              </a:tblPr>
              <a:tblGrid>
                <a:gridCol w="990600"/>
                <a:gridCol w="4038600"/>
                <a:gridCol w="3810000"/>
              </a:tblGrid>
              <a:tr h="826874">
                <a:tc>
                  <a:txBody>
                    <a:bodyPr/>
                    <a:lstStyle/>
                    <a:p>
                      <a:r>
                        <a:rPr lang="en-US" sz="2400" dirty="0" smtClean="0"/>
                        <a:t>S.NO</a:t>
                      </a:r>
                      <a:endParaRPr lang="en-US" sz="2400" dirty="0"/>
                    </a:p>
                  </a:txBody>
                  <a:tcPr/>
                </a:tc>
                <a:tc>
                  <a:txBody>
                    <a:bodyPr/>
                    <a:lstStyle/>
                    <a:p>
                      <a:pPr algn="ctr"/>
                      <a:r>
                        <a:rPr lang="en-US" sz="2400" dirty="0" smtClean="0"/>
                        <a:t>CONVEX MIRROR</a:t>
                      </a:r>
                      <a:endParaRPr lang="en-US" sz="2400" dirty="0"/>
                    </a:p>
                  </a:txBody>
                  <a:tcPr/>
                </a:tc>
                <a:tc>
                  <a:txBody>
                    <a:bodyPr/>
                    <a:lstStyle/>
                    <a:p>
                      <a:pPr algn="ctr"/>
                      <a:r>
                        <a:rPr lang="en-US" sz="2400" dirty="0" smtClean="0"/>
                        <a:t>CONVEX LENS</a:t>
                      </a:r>
                      <a:endParaRPr lang="en-US" sz="2400" dirty="0"/>
                    </a:p>
                  </a:txBody>
                  <a:tcPr/>
                </a:tc>
              </a:tr>
              <a:tr h="826874">
                <a:tc>
                  <a:txBody>
                    <a:bodyPr/>
                    <a:lstStyle/>
                    <a:p>
                      <a:r>
                        <a:rPr lang="en-US" sz="2400" dirty="0" smtClean="0"/>
                        <a:t>1.</a:t>
                      </a:r>
                      <a:endParaRPr lang="en-US" sz="2400" dirty="0"/>
                    </a:p>
                  </a:txBody>
                  <a:tcPr/>
                </a:tc>
                <a:tc>
                  <a:txBody>
                    <a:bodyPr/>
                    <a:lstStyle/>
                    <a:p>
                      <a:r>
                        <a:rPr lang="en-US" sz="2400" dirty="0" smtClean="0"/>
                        <a:t>Opaque</a:t>
                      </a:r>
                      <a:endParaRPr lang="en-US" sz="2400" dirty="0"/>
                    </a:p>
                  </a:txBody>
                  <a:tcPr/>
                </a:tc>
                <a:tc>
                  <a:txBody>
                    <a:bodyPr/>
                    <a:lstStyle/>
                    <a:p>
                      <a:r>
                        <a:rPr lang="en-US" sz="2400" dirty="0" smtClean="0"/>
                        <a:t>Transparent</a:t>
                      </a:r>
                      <a:endParaRPr lang="en-US" sz="2400" dirty="0"/>
                    </a:p>
                  </a:txBody>
                  <a:tcPr/>
                </a:tc>
              </a:tr>
              <a:tr h="1155356">
                <a:tc>
                  <a:txBody>
                    <a:bodyPr/>
                    <a:lstStyle/>
                    <a:p>
                      <a:r>
                        <a:rPr lang="en-US" sz="2400" dirty="0" smtClean="0"/>
                        <a:t>2.</a:t>
                      </a:r>
                      <a:endParaRPr lang="en-US" sz="2400" dirty="0"/>
                    </a:p>
                  </a:txBody>
                  <a:tcPr/>
                </a:tc>
                <a:tc>
                  <a:txBody>
                    <a:bodyPr/>
                    <a:lstStyle/>
                    <a:p>
                      <a:r>
                        <a:rPr lang="en-US" sz="2400" dirty="0" smtClean="0"/>
                        <a:t>Causes</a:t>
                      </a:r>
                      <a:r>
                        <a:rPr lang="en-US" sz="2400" baseline="0" dirty="0" smtClean="0"/>
                        <a:t> reflection of light</a:t>
                      </a:r>
                      <a:endParaRPr lang="en-US" sz="2400" dirty="0"/>
                    </a:p>
                  </a:txBody>
                  <a:tcPr/>
                </a:tc>
                <a:tc>
                  <a:txBody>
                    <a:bodyPr/>
                    <a:lstStyle/>
                    <a:p>
                      <a:r>
                        <a:rPr lang="en-US" sz="2400" dirty="0" smtClean="0"/>
                        <a:t>Causes refraction of light</a:t>
                      </a:r>
                      <a:endParaRPr lang="en-US" sz="2400" dirty="0"/>
                    </a:p>
                  </a:txBody>
                  <a:tcPr/>
                </a:tc>
              </a:tr>
              <a:tr h="3058298">
                <a:tc>
                  <a:txBody>
                    <a:bodyPr/>
                    <a:lstStyle/>
                    <a:p>
                      <a:r>
                        <a:rPr lang="en-US" sz="2400" dirty="0" smtClean="0"/>
                        <a:t>3.</a:t>
                      </a:r>
                      <a:endParaRPr lang="en-US" sz="2400" dirty="0"/>
                    </a:p>
                  </a:txBody>
                  <a:tcPr/>
                </a:tc>
                <a:tc>
                  <a:txBody>
                    <a:bodyPr/>
                    <a:lstStyle/>
                    <a:p>
                      <a:r>
                        <a:rPr lang="en-US" sz="2400" dirty="0" smtClean="0"/>
                        <a:t>forms only </a:t>
                      </a:r>
                      <a:r>
                        <a:rPr lang="en-US" sz="2400" i="1" dirty="0" smtClean="0">
                          <a:solidFill>
                            <a:srgbClr val="FF0000"/>
                          </a:solidFill>
                        </a:rPr>
                        <a:t>virtual, diminished and erect </a:t>
                      </a:r>
                      <a:r>
                        <a:rPr lang="en-US" sz="2400" dirty="0" smtClean="0"/>
                        <a:t>images for all positions of the object</a:t>
                      </a:r>
                      <a:endParaRPr lang="en-US" sz="2400" dirty="0"/>
                    </a:p>
                  </a:txBody>
                  <a:tcPr/>
                </a:tc>
                <a:tc>
                  <a:txBody>
                    <a:bodyPr/>
                    <a:lstStyle/>
                    <a:p>
                      <a:r>
                        <a:rPr lang="en-US" sz="2400" dirty="0" smtClean="0"/>
                        <a:t>form both </a:t>
                      </a:r>
                      <a:r>
                        <a:rPr lang="en-US" sz="2400" i="1" dirty="0" smtClean="0">
                          <a:solidFill>
                            <a:srgbClr val="FF0000"/>
                          </a:solidFill>
                        </a:rPr>
                        <a:t>real, inverted </a:t>
                      </a:r>
                      <a:r>
                        <a:rPr lang="en-US" sz="2400" dirty="0" smtClean="0"/>
                        <a:t>images of various sizes and </a:t>
                      </a:r>
                      <a:r>
                        <a:rPr lang="en-US" sz="2400" i="1" dirty="0" smtClean="0">
                          <a:solidFill>
                            <a:srgbClr val="FF0000"/>
                          </a:solidFill>
                        </a:rPr>
                        <a:t>virtual, erect </a:t>
                      </a:r>
                      <a:r>
                        <a:rPr lang="en-US" sz="2400" dirty="0" smtClean="0"/>
                        <a:t>and </a:t>
                      </a:r>
                      <a:r>
                        <a:rPr lang="en-US" sz="2400" i="1" dirty="0" smtClean="0">
                          <a:solidFill>
                            <a:srgbClr val="FF0000"/>
                          </a:solidFill>
                        </a:rPr>
                        <a:t>enlarged</a:t>
                      </a:r>
                      <a:r>
                        <a:rPr lang="en-US" sz="2400" dirty="0" smtClean="0"/>
                        <a:t> images depending on the position of the object. </a:t>
                      </a:r>
                      <a:endParaRPr lang="en-US" sz="2400" dirty="0"/>
                    </a:p>
                  </a:txBody>
                  <a:tcPr/>
                </a:tc>
              </a:tr>
            </a:tbl>
          </a:graphicData>
        </a:graphic>
      </p:graphicFrame>
    </p:spTree>
    <p:extLst>
      <p:ext uri="{BB962C8B-B14F-4D97-AF65-F5344CB8AC3E}">
        <p14:creationId xmlns:p14="http://schemas.microsoft.com/office/powerpoint/2010/main" xmlns="" val="426586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470024"/>
          </a:xfrm>
        </p:spPr>
        <p:txBody>
          <a:bodyPr/>
          <a:lstStyle/>
          <a:p>
            <a:r>
              <a:rPr lang="en-US" dirty="0" smtClean="0">
                <a:latin typeface="Times New Roman" panose="02020603050405020304" pitchFamily="18" charset="0"/>
                <a:cs typeface="Times New Roman" panose="02020603050405020304" pitchFamily="18" charset="0"/>
              </a:rPr>
              <a:t>What is meant by reflection of light?</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252" y="1371600"/>
            <a:ext cx="8839200" cy="1752600"/>
          </a:xfrm>
        </p:spPr>
        <p:txBody>
          <a:bodyPr/>
          <a:lstStyle/>
          <a:p>
            <a:r>
              <a:rPr lang="en-US" sz="4000" b="1" dirty="0" smtClean="0">
                <a:solidFill>
                  <a:srgbClr val="002060"/>
                </a:solidFill>
                <a:latin typeface="Times New Roman" panose="02020603050405020304" pitchFamily="18" charset="0"/>
                <a:cs typeface="Times New Roman" panose="02020603050405020304" pitchFamily="18" charset="0"/>
              </a:rPr>
              <a:t>The </a:t>
            </a:r>
            <a:r>
              <a:rPr lang="en-US" sz="4000" b="1" dirty="0">
                <a:solidFill>
                  <a:srgbClr val="002060"/>
                </a:solidFill>
                <a:latin typeface="Times New Roman" panose="02020603050405020304" pitchFamily="18" charset="0"/>
                <a:cs typeface="Times New Roman" panose="02020603050405020304" pitchFamily="18" charset="0"/>
              </a:rPr>
              <a:t>throwing back by a body </a:t>
            </a:r>
            <a:r>
              <a:rPr lang="en-US" sz="4000" b="1">
                <a:solidFill>
                  <a:srgbClr val="002060"/>
                </a:solidFill>
                <a:latin typeface="Times New Roman" panose="02020603050405020304" pitchFamily="18" charset="0"/>
                <a:cs typeface="Times New Roman" panose="02020603050405020304" pitchFamily="18" charset="0"/>
              </a:rPr>
              <a:t>or </a:t>
            </a:r>
            <a:r>
              <a:rPr lang="en-US" sz="4000" b="1" smtClean="0">
                <a:solidFill>
                  <a:srgbClr val="002060"/>
                </a:solidFill>
                <a:latin typeface="Times New Roman" panose="02020603050405020304" pitchFamily="18" charset="0"/>
                <a:cs typeface="Times New Roman" panose="02020603050405020304" pitchFamily="18" charset="0"/>
              </a:rPr>
              <a:t>surface, </a:t>
            </a:r>
            <a:r>
              <a:rPr lang="en-US" sz="4000" b="1">
                <a:solidFill>
                  <a:srgbClr val="002060"/>
                </a:solidFill>
                <a:latin typeface="Times New Roman" panose="02020603050405020304" pitchFamily="18" charset="0"/>
                <a:cs typeface="Times New Roman" panose="02020603050405020304" pitchFamily="18" charset="0"/>
              </a:rPr>
              <a:t>of </a:t>
            </a:r>
            <a:r>
              <a:rPr lang="en-US" sz="4000" b="1" smtClean="0">
                <a:solidFill>
                  <a:srgbClr val="002060"/>
                </a:solidFill>
                <a:latin typeface="Times New Roman" panose="02020603050405020304" pitchFamily="18" charset="0"/>
                <a:cs typeface="Times New Roman" panose="02020603050405020304" pitchFamily="18" charset="0"/>
              </a:rPr>
              <a:t>light, </a:t>
            </a:r>
            <a:r>
              <a:rPr lang="en-US" sz="4000" b="1" dirty="0" smtClean="0">
                <a:solidFill>
                  <a:srgbClr val="002060"/>
                </a:solidFill>
                <a:latin typeface="Times New Roman" panose="02020603050405020304" pitchFamily="18" charset="0"/>
                <a:cs typeface="Times New Roman" panose="02020603050405020304" pitchFamily="18" charset="0"/>
              </a:rPr>
              <a:t>without </a:t>
            </a:r>
            <a:r>
              <a:rPr lang="en-US" sz="4000" b="1" dirty="0">
                <a:solidFill>
                  <a:srgbClr val="002060"/>
                </a:solidFill>
                <a:latin typeface="Times New Roman" panose="02020603050405020304" pitchFamily="18" charset="0"/>
                <a:cs typeface="Times New Roman" panose="02020603050405020304" pitchFamily="18" charset="0"/>
              </a:rPr>
              <a:t>absorbing 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190" y="2789583"/>
            <a:ext cx="4548809" cy="4068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789583"/>
            <a:ext cx="4572000" cy="4068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8195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30" y="152400"/>
            <a:ext cx="8958470" cy="533400"/>
          </a:xfrm>
        </p:spPr>
        <p:txBody>
          <a:bodyPr/>
          <a:lstStyle/>
          <a:p>
            <a:r>
              <a:rPr lang="en-US" sz="2400" b="1" dirty="0">
                <a:solidFill>
                  <a:srgbClr val="C00000"/>
                </a:solidFill>
              </a:rPr>
              <a:t>Difference between concave mirror and concave lens</a:t>
            </a:r>
            <a:br>
              <a:rPr lang="en-US" sz="2400" b="1" dirty="0">
                <a:solidFill>
                  <a:srgbClr val="C00000"/>
                </a:solidFill>
              </a:rPr>
            </a:br>
            <a:r>
              <a:rPr lang="en-US" sz="2400" dirty="0"/>
              <a:t>  </a:t>
            </a:r>
            <a:br>
              <a:rPr lang="en-US" sz="2400" dirty="0"/>
            </a:b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1007690460"/>
              </p:ext>
            </p:extLst>
          </p:nvPr>
        </p:nvGraphicFramePr>
        <p:xfrm>
          <a:off x="76200" y="762000"/>
          <a:ext cx="8915400" cy="5943600"/>
        </p:xfrm>
        <a:graphic>
          <a:graphicData uri="http://schemas.openxmlformats.org/drawingml/2006/table">
            <a:tbl>
              <a:tblPr firstRow="1" bandRow="1">
                <a:tableStyleId>{073A0DAA-6AF3-43AB-8588-CEC1D06C72B9}</a:tableStyleId>
              </a:tblPr>
              <a:tblGrid>
                <a:gridCol w="990600"/>
                <a:gridCol w="3858126"/>
                <a:gridCol w="4066674"/>
              </a:tblGrid>
              <a:tr h="887286">
                <a:tc>
                  <a:txBody>
                    <a:bodyPr/>
                    <a:lstStyle/>
                    <a:p>
                      <a:r>
                        <a:rPr lang="en-US" sz="2400" dirty="0" smtClean="0"/>
                        <a:t>S.NO</a:t>
                      </a:r>
                      <a:endParaRPr lang="en-US" sz="2400" dirty="0"/>
                    </a:p>
                  </a:txBody>
                  <a:tcPr/>
                </a:tc>
                <a:tc>
                  <a:txBody>
                    <a:bodyPr/>
                    <a:lstStyle/>
                    <a:p>
                      <a:r>
                        <a:rPr lang="en-US" sz="2400" dirty="0" smtClean="0"/>
                        <a:t>CONCAVE MIRROR</a:t>
                      </a:r>
                      <a:endParaRPr lang="en-US" sz="2400" dirty="0"/>
                    </a:p>
                  </a:txBody>
                  <a:tcPr/>
                </a:tc>
                <a:tc>
                  <a:txBody>
                    <a:bodyPr/>
                    <a:lstStyle/>
                    <a:p>
                      <a:r>
                        <a:rPr lang="en-US" sz="2400" dirty="0" smtClean="0"/>
                        <a:t>CONCAVE LENS</a:t>
                      </a:r>
                      <a:endParaRPr lang="en-US" sz="2400" dirty="0"/>
                    </a:p>
                  </a:txBody>
                  <a:tcPr/>
                </a:tc>
              </a:tr>
              <a:tr h="887286">
                <a:tc>
                  <a:txBody>
                    <a:bodyPr/>
                    <a:lstStyle/>
                    <a:p>
                      <a:r>
                        <a:rPr lang="en-US" sz="2400" dirty="0" smtClean="0"/>
                        <a:t>1</a:t>
                      </a:r>
                      <a:endParaRPr lang="en-US" sz="2400" dirty="0"/>
                    </a:p>
                  </a:txBody>
                  <a:tcPr/>
                </a:tc>
                <a:tc>
                  <a:txBody>
                    <a:bodyPr/>
                    <a:lstStyle/>
                    <a:p>
                      <a:r>
                        <a:rPr lang="en-US" sz="2400" dirty="0" smtClean="0"/>
                        <a:t>Opaque</a:t>
                      </a:r>
                      <a:endParaRPr lang="en-US" sz="2400" dirty="0"/>
                    </a:p>
                  </a:txBody>
                  <a:tcPr/>
                </a:tc>
                <a:tc>
                  <a:txBody>
                    <a:bodyPr/>
                    <a:lstStyle/>
                    <a:p>
                      <a:r>
                        <a:rPr lang="en-US" sz="2400" dirty="0" smtClean="0"/>
                        <a:t>Transparent</a:t>
                      </a:r>
                      <a:endParaRPr lang="en-US" sz="2400" dirty="0"/>
                    </a:p>
                  </a:txBody>
                  <a:tcPr/>
                </a:tc>
              </a:tr>
              <a:tr h="887286">
                <a:tc>
                  <a:txBody>
                    <a:bodyPr/>
                    <a:lstStyle/>
                    <a:p>
                      <a:r>
                        <a:rPr lang="en-US" sz="2400" dirty="0" smtClean="0"/>
                        <a:t>2</a:t>
                      </a:r>
                      <a:endParaRPr lang="en-US" sz="2400" dirty="0"/>
                    </a:p>
                  </a:txBody>
                  <a:tcPr/>
                </a:tc>
                <a:tc>
                  <a:txBody>
                    <a:bodyPr/>
                    <a:lstStyle/>
                    <a:p>
                      <a:r>
                        <a:rPr lang="en-US" sz="2400" dirty="0" smtClean="0"/>
                        <a:t>Causes Reflection of light</a:t>
                      </a:r>
                      <a:endParaRPr lang="en-US" sz="2400" dirty="0"/>
                    </a:p>
                  </a:txBody>
                  <a:tcPr/>
                </a:tc>
                <a:tc>
                  <a:txBody>
                    <a:bodyPr/>
                    <a:lstStyle/>
                    <a:p>
                      <a:r>
                        <a:rPr lang="en-US" sz="2400" dirty="0" smtClean="0"/>
                        <a:t>Causes Refraction</a:t>
                      </a:r>
                      <a:r>
                        <a:rPr lang="en-US" sz="2400" baseline="0" dirty="0" smtClean="0"/>
                        <a:t> of light</a:t>
                      </a:r>
                      <a:endParaRPr lang="en-US" sz="2400" dirty="0"/>
                    </a:p>
                  </a:txBody>
                  <a:tcPr/>
                </a:tc>
              </a:tr>
              <a:tr h="3281742">
                <a:tc>
                  <a:txBody>
                    <a:bodyPr/>
                    <a:lstStyle/>
                    <a:p>
                      <a:r>
                        <a:rPr lang="en-US" sz="2400" dirty="0" smtClean="0"/>
                        <a:t>3</a:t>
                      </a:r>
                      <a:endParaRPr lang="en-US" sz="2400" dirty="0"/>
                    </a:p>
                  </a:txBody>
                  <a:tcPr/>
                </a:tc>
                <a:tc>
                  <a:txBody>
                    <a:bodyPr/>
                    <a:lstStyle/>
                    <a:p>
                      <a:r>
                        <a:rPr lang="en-US" sz="2400" dirty="0" smtClean="0"/>
                        <a:t>Form both </a:t>
                      </a:r>
                      <a:r>
                        <a:rPr lang="en-US" sz="2400" i="1" dirty="0" smtClean="0">
                          <a:solidFill>
                            <a:srgbClr val="FF0000"/>
                          </a:solidFill>
                        </a:rPr>
                        <a:t>real, inverted </a:t>
                      </a:r>
                      <a:r>
                        <a:rPr lang="en-US" sz="2400" dirty="0" smtClean="0"/>
                        <a:t>images of various sizes and </a:t>
                      </a:r>
                      <a:r>
                        <a:rPr lang="en-US" sz="2400" i="1" dirty="0" smtClean="0">
                          <a:solidFill>
                            <a:srgbClr val="FF0000"/>
                          </a:solidFill>
                        </a:rPr>
                        <a:t>virtual, erect and enlarged </a:t>
                      </a:r>
                      <a:r>
                        <a:rPr lang="en-US" sz="2400" dirty="0" smtClean="0"/>
                        <a:t>images depending on the position of the object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Forms only </a:t>
                      </a:r>
                      <a:r>
                        <a:rPr lang="en-US" sz="2400" i="1" dirty="0" smtClean="0">
                          <a:solidFill>
                            <a:srgbClr val="FF0000"/>
                          </a:solidFill>
                        </a:rPr>
                        <a:t>virtual, diminished and erect </a:t>
                      </a:r>
                      <a:r>
                        <a:rPr lang="en-US" sz="2400" dirty="0" smtClean="0"/>
                        <a:t>images for all positions of the object.  </a:t>
                      </a:r>
                      <a:br>
                        <a:rPr lang="en-US" sz="2400" dirty="0" smtClean="0"/>
                      </a:br>
                      <a:endParaRPr lang="en-US" sz="2400" dirty="0" smtClean="0"/>
                    </a:p>
                    <a:p>
                      <a:endParaRPr lang="en-US" sz="2400" dirty="0"/>
                    </a:p>
                  </a:txBody>
                  <a:tcPr/>
                </a:tc>
              </a:tr>
            </a:tbl>
          </a:graphicData>
        </a:graphic>
      </p:graphicFrame>
    </p:spTree>
    <p:extLst>
      <p:ext uri="{BB962C8B-B14F-4D97-AF65-F5344CB8AC3E}">
        <p14:creationId xmlns:p14="http://schemas.microsoft.com/office/powerpoint/2010/main" xmlns="" val="332994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42577692"/>
              </p:ext>
            </p:extLst>
          </p:nvPr>
        </p:nvGraphicFramePr>
        <p:xfrm>
          <a:off x="0" y="0"/>
          <a:ext cx="9144000" cy="6858001"/>
        </p:xfrm>
        <a:graphic>
          <a:graphicData uri="http://schemas.openxmlformats.org/drawingml/2006/table">
            <a:tbl>
              <a:tblPr firstRow="1" bandRow="1">
                <a:tableStyleId>{073A0DAA-6AF3-43AB-8588-CEC1D06C72B9}</a:tableStyleId>
              </a:tblPr>
              <a:tblGrid>
                <a:gridCol w="1143000"/>
                <a:gridCol w="3962400"/>
                <a:gridCol w="4038600"/>
              </a:tblGrid>
              <a:tr h="1161754">
                <a:tc>
                  <a:txBody>
                    <a:bodyPr/>
                    <a:lstStyle/>
                    <a:p>
                      <a:r>
                        <a:rPr lang="en-US" sz="2800" dirty="0" smtClean="0">
                          <a:latin typeface="Times New Roman" panose="02020603050405020304" pitchFamily="18" charset="0"/>
                          <a:cs typeface="Times New Roman" panose="02020603050405020304" pitchFamily="18" charset="0"/>
                        </a:rPr>
                        <a:t>S.NO</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REAL IMAGE</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VIRTUAL IMAGE</a:t>
                      </a:r>
                      <a:endParaRPr lang="en-US" sz="2800" dirty="0">
                        <a:latin typeface="Times New Roman" panose="02020603050405020304" pitchFamily="18" charset="0"/>
                        <a:cs typeface="Times New Roman" panose="02020603050405020304" pitchFamily="18" charset="0"/>
                      </a:endParaRPr>
                    </a:p>
                  </a:txBody>
                  <a:tcPr/>
                </a:tc>
              </a:tr>
              <a:tr h="1686418">
                <a:tc>
                  <a:txBody>
                    <a:bodyPr/>
                    <a:lstStyle/>
                    <a:p>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Real images can be captured on the screen</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Virtual images cannot be </a:t>
                      </a:r>
                      <a:r>
                        <a:rPr lang="en-US" sz="2800" smtClean="0">
                          <a:latin typeface="Times New Roman" panose="02020603050405020304" pitchFamily="18" charset="0"/>
                          <a:cs typeface="Times New Roman" panose="02020603050405020304" pitchFamily="18" charset="0"/>
                        </a:rPr>
                        <a:t>captured on </a:t>
                      </a:r>
                      <a:r>
                        <a:rPr lang="en-US" sz="2800" dirty="0" smtClean="0">
                          <a:latin typeface="Times New Roman" panose="02020603050405020304" pitchFamily="18" charset="0"/>
                          <a:cs typeface="Times New Roman" panose="02020603050405020304" pitchFamily="18" charset="0"/>
                        </a:rPr>
                        <a:t>a screen</a:t>
                      </a:r>
                      <a:endParaRPr lang="en-US" sz="2800" dirty="0">
                        <a:latin typeface="Times New Roman" panose="02020603050405020304" pitchFamily="18" charset="0"/>
                        <a:cs typeface="Times New Roman" panose="02020603050405020304" pitchFamily="18" charset="0"/>
                      </a:endParaRPr>
                    </a:p>
                  </a:txBody>
                  <a:tcPr/>
                </a:tc>
              </a:tr>
              <a:tr h="2323411">
                <a:tc>
                  <a:txBody>
                    <a:bodyPr/>
                    <a:lstStyle/>
                    <a:p>
                      <a:r>
                        <a:rPr lang="en-US" sz="28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The rays of light after</a:t>
                      </a:r>
                      <a:r>
                        <a:rPr lang="en-US" sz="2800" baseline="0" dirty="0" smtClean="0">
                          <a:latin typeface="Times New Roman" panose="02020603050405020304" pitchFamily="18" charset="0"/>
                          <a:cs typeface="Times New Roman" panose="02020603050405020304" pitchFamily="18" charset="0"/>
                        </a:rPr>
                        <a:t> reflection or refraction appear </a:t>
                      </a:r>
                      <a:r>
                        <a:rPr lang="en-US" sz="2800" i="1" baseline="0" dirty="0" smtClean="0">
                          <a:latin typeface="Times New Roman" panose="02020603050405020304" pitchFamily="18" charset="0"/>
                          <a:cs typeface="Times New Roman" panose="02020603050405020304" pitchFamily="18" charset="0"/>
                        </a:rPr>
                        <a:t>to meet </a:t>
                      </a:r>
                      <a:r>
                        <a:rPr lang="en-US" sz="2800" baseline="0" dirty="0" smtClean="0">
                          <a:latin typeface="Times New Roman" panose="02020603050405020304" pitchFamily="18" charset="0"/>
                          <a:cs typeface="Times New Roman" panose="02020603050405020304" pitchFamily="18" charset="0"/>
                        </a:rPr>
                        <a:t>at a point or appear to </a:t>
                      </a:r>
                      <a:r>
                        <a:rPr lang="en-US" sz="2800" i="1" baseline="0" dirty="0" smtClean="0">
                          <a:latin typeface="Times New Roman" panose="02020603050405020304" pitchFamily="18" charset="0"/>
                          <a:cs typeface="Times New Roman" panose="02020603050405020304" pitchFamily="18" charset="0"/>
                        </a:rPr>
                        <a:t>diverge</a:t>
                      </a:r>
                      <a:r>
                        <a:rPr lang="en-US" sz="2800" baseline="0" dirty="0" smtClean="0">
                          <a:latin typeface="Times New Roman" panose="02020603050405020304" pitchFamily="18" charset="0"/>
                          <a:cs typeface="Times New Roman" panose="02020603050405020304" pitchFamily="18" charset="0"/>
                        </a:rPr>
                        <a:t> from a point</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The</a:t>
                      </a:r>
                      <a:r>
                        <a:rPr lang="en-US" sz="2800" baseline="0" dirty="0" smtClean="0">
                          <a:latin typeface="Times New Roman" panose="02020603050405020304" pitchFamily="18" charset="0"/>
                          <a:cs typeface="Times New Roman" panose="02020603050405020304" pitchFamily="18" charset="0"/>
                        </a:rPr>
                        <a:t> rays of light after reflection or refraction appear </a:t>
                      </a:r>
                      <a:r>
                        <a:rPr lang="en-US" sz="2800" i="1" baseline="0" dirty="0" smtClean="0">
                          <a:latin typeface="Times New Roman" panose="02020603050405020304" pitchFamily="18" charset="0"/>
                          <a:cs typeface="Times New Roman" panose="02020603050405020304" pitchFamily="18" charset="0"/>
                        </a:rPr>
                        <a:t>to meet </a:t>
                      </a:r>
                      <a:r>
                        <a:rPr lang="en-US" sz="2800" baseline="0" dirty="0" smtClean="0">
                          <a:latin typeface="Times New Roman" panose="02020603050405020304" pitchFamily="18" charset="0"/>
                          <a:cs typeface="Times New Roman" panose="02020603050405020304" pitchFamily="18" charset="0"/>
                        </a:rPr>
                        <a:t>at a point or appear to </a:t>
                      </a:r>
                      <a:r>
                        <a:rPr lang="en-US" sz="2800" i="1" baseline="0" dirty="0" smtClean="0">
                          <a:latin typeface="Times New Roman" panose="02020603050405020304" pitchFamily="18" charset="0"/>
                          <a:cs typeface="Times New Roman" panose="02020603050405020304" pitchFamily="18" charset="0"/>
                        </a:rPr>
                        <a:t>converge</a:t>
                      </a:r>
                      <a:r>
                        <a:rPr lang="en-US" sz="2800" baseline="0" dirty="0" smtClean="0">
                          <a:latin typeface="Times New Roman" panose="02020603050405020304" pitchFamily="18" charset="0"/>
                          <a:cs typeface="Times New Roman" panose="02020603050405020304" pitchFamily="18" charset="0"/>
                        </a:rPr>
                        <a:t> from a point</a:t>
                      </a:r>
                      <a:endParaRPr lang="en-US" sz="2800" dirty="0">
                        <a:latin typeface="Times New Roman" panose="02020603050405020304" pitchFamily="18" charset="0"/>
                        <a:cs typeface="Times New Roman" panose="02020603050405020304" pitchFamily="18" charset="0"/>
                      </a:endParaRPr>
                    </a:p>
                  </a:txBody>
                  <a:tcPr/>
                </a:tc>
              </a:tr>
              <a:tr h="1686418">
                <a:tc>
                  <a:txBody>
                    <a:bodyPr/>
                    <a:lstStyle/>
                    <a:p>
                      <a:r>
                        <a:rPr lang="en-US"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It</a:t>
                      </a:r>
                      <a:r>
                        <a:rPr lang="en-US" sz="2800" baseline="0" dirty="0" smtClean="0">
                          <a:latin typeface="Times New Roman" panose="02020603050405020304" pitchFamily="18" charset="0"/>
                          <a:cs typeface="Times New Roman" panose="02020603050405020304" pitchFamily="18" charset="0"/>
                        </a:rPr>
                        <a:t> is always inverted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It is always erect but laterally inverted</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2936979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ctrTitle"/>
          </p:nvPr>
        </p:nvSpPr>
        <p:spPr>
          <a:xfrm>
            <a:off x="76200" y="76200"/>
            <a:ext cx="9067799" cy="381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a:solidFill>
                  <a:srgbClr val="FF3300"/>
                </a:solidFill>
                <a:latin typeface="Times New Roman"/>
                <a:ea typeface="Times New Roman"/>
                <a:cs typeface="Times New Roman"/>
                <a:sym typeface="Times New Roman"/>
              </a:rPr>
              <a:t>9) </a:t>
            </a:r>
            <a:r>
              <a:rPr lang="en-US" sz="2800" b="1" i="0" u="sng" strike="noStrike" cap="none">
                <a:solidFill>
                  <a:srgbClr val="FF3300"/>
                </a:solidFill>
                <a:latin typeface="Times New Roman"/>
                <a:ea typeface="Times New Roman"/>
                <a:cs typeface="Times New Roman"/>
                <a:sym typeface="Times New Roman"/>
              </a:rPr>
              <a:t>New Cartesian sign convention for spherical mirrors</a:t>
            </a:r>
            <a:r>
              <a:rPr lang="en-US" sz="2800" b="1" i="0" u="none" strike="noStrike" cap="none">
                <a:solidFill>
                  <a:srgbClr val="FF3300"/>
                </a:solidFill>
                <a:latin typeface="Times New Roman"/>
                <a:ea typeface="Times New Roman"/>
                <a:cs typeface="Times New Roman"/>
                <a:sym typeface="Times New Roman"/>
              </a:rPr>
              <a:t> :-</a:t>
            </a:r>
          </a:p>
        </p:txBody>
      </p:sp>
      <p:sp>
        <p:nvSpPr>
          <p:cNvPr id="357" name="Shape 357"/>
          <p:cNvSpPr txBox="1">
            <a:spLocks noGrp="1"/>
          </p:cNvSpPr>
          <p:nvPr>
            <p:ph type="subTitle" idx="1"/>
          </p:nvPr>
        </p:nvSpPr>
        <p:spPr>
          <a:xfrm>
            <a:off x="76200" y="457200"/>
            <a:ext cx="8991600" cy="2971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The </a:t>
            </a:r>
            <a:r>
              <a:rPr lang="en-US" sz="2000" b="1" i="0" u="none" strike="noStrike" cap="none" dirty="0">
                <a:solidFill>
                  <a:srgbClr val="C00000"/>
                </a:solidFill>
                <a:latin typeface="Arial"/>
                <a:ea typeface="Arial"/>
                <a:cs typeface="Arial"/>
                <a:sym typeface="Arial"/>
              </a:rPr>
              <a:t>object</a:t>
            </a:r>
            <a:r>
              <a:rPr lang="en-US" sz="2000" b="1" i="0" u="none" strike="noStrike" cap="none" dirty="0">
                <a:solidFill>
                  <a:schemeClr val="tx1"/>
                </a:solidFill>
                <a:latin typeface="Arial"/>
                <a:ea typeface="Arial"/>
                <a:cs typeface="Arial"/>
                <a:sym typeface="Arial"/>
              </a:rPr>
              <a:t> is always placed on the </a:t>
            </a:r>
            <a:r>
              <a:rPr lang="en-US" sz="2000" b="1" i="0" u="none" strike="noStrike" cap="none" dirty="0">
                <a:solidFill>
                  <a:srgbClr val="C00000"/>
                </a:solidFill>
                <a:latin typeface="Arial"/>
                <a:ea typeface="Arial"/>
                <a:cs typeface="Arial"/>
                <a:sym typeface="Arial"/>
              </a:rPr>
              <a:t>left of the mirror</a:t>
            </a:r>
            <a:r>
              <a:rPr lang="en-US" sz="2000" b="1" i="0" u="none" strike="noStrike" cap="none" dirty="0">
                <a:solidFill>
                  <a:schemeClr val="tx1"/>
                </a:solidFill>
                <a:latin typeface="Arial"/>
                <a:ea typeface="Arial"/>
                <a:cs typeface="Arial"/>
                <a:sym typeface="Arial"/>
              </a:rPr>
              <a:t> and light from the    object falls from the left to the right.</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ii) All </a:t>
            </a:r>
            <a:r>
              <a:rPr lang="en-US" sz="2000" b="1" i="0" u="none" strike="noStrike" cap="none" dirty="0">
                <a:solidFill>
                  <a:srgbClr val="C00000"/>
                </a:solidFill>
                <a:latin typeface="Arial"/>
                <a:ea typeface="Arial"/>
                <a:cs typeface="Arial"/>
                <a:sym typeface="Arial"/>
              </a:rPr>
              <a:t>distances</a:t>
            </a:r>
            <a:r>
              <a:rPr lang="en-US" sz="2000" b="1" i="0" u="none" strike="noStrike" cap="none" dirty="0">
                <a:solidFill>
                  <a:schemeClr val="tx1"/>
                </a:solidFill>
                <a:latin typeface="Arial"/>
                <a:ea typeface="Arial"/>
                <a:cs typeface="Arial"/>
                <a:sym typeface="Arial"/>
              </a:rPr>
              <a:t> parallel to the principal axis are measured </a:t>
            </a:r>
            <a:r>
              <a:rPr lang="en-US" sz="2000" b="1" i="0" u="none" strike="noStrike" cap="none" dirty="0">
                <a:solidFill>
                  <a:srgbClr val="C00000"/>
                </a:solidFill>
                <a:latin typeface="Arial"/>
                <a:ea typeface="Arial"/>
                <a:cs typeface="Arial"/>
                <a:sym typeface="Arial"/>
              </a:rPr>
              <a:t>from the pole</a:t>
            </a:r>
            <a:r>
              <a:rPr lang="en-US" sz="2000" b="1" i="0" u="none" strike="noStrike" cap="none" dirty="0">
                <a:solidFill>
                  <a:schemeClr val="tx1"/>
                </a:solidFill>
                <a:latin typeface="Arial"/>
                <a:ea typeface="Arial"/>
                <a:cs typeface="Arial"/>
                <a:sym typeface="Arial"/>
              </a:rPr>
              <a:t>.</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iii) All distances measured to the </a:t>
            </a:r>
            <a:r>
              <a:rPr lang="en-US" sz="2000" b="1" i="0" u="none" strike="noStrike" cap="none" dirty="0">
                <a:solidFill>
                  <a:srgbClr val="C00000"/>
                </a:solidFill>
                <a:latin typeface="Arial"/>
                <a:ea typeface="Arial"/>
                <a:cs typeface="Arial"/>
                <a:sym typeface="Arial"/>
              </a:rPr>
              <a:t>right of the pole </a:t>
            </a:r>
            <a:r>
              <a:rPr lang="en-US" sz="2000" b="1" i="0" u="none" strike="noStrike" cap="none" dirty="0">
                <a:solidFill>
                  <a:schemeClr val="tx1"/>
                </a:solidFill>
                <a:latin typeface="Arial"/>
                <a:ea typeface="Arial"/>
                <a:cs typeface="Arial"/>
                <a:sym typeface="Arial"/>
              </a:rPr>
              <a:t>are taken as  </a:t>
            </a:r>
            <a:r>
              <a:rPr lang="en-US" sz="2000" b="1" i="0" u="none" strike="noStrike" cap="none" dirty="0">
                <a:solidFill>
                  <a:srgbClr val="C00000"/>
                </a:solidFill>
                <a:latin typeface="Arial"/>
                <a:ea typeface="Arial"/>
                <a:cs typeface="Arial"/>
                <a:sym typeface="Arial"/>
              </a:rPr>
              <a:t>+ </a:t>
            </a:r>
            <a:r>
              <a:rPr lang="en-US" sz="2000" b="1" i="0" u="none" strike="noStrike" cap="none" dirty="0" err="1">
                <a:solidFill>
                  <a:srgbClr val="C00000"/>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iv) All distances measured to the </a:t>
            </a:r>
            <a:r>
              <a:rPr lang="en-US" sz="2000" b="1" i="0" u="none" strike="noStrike" cap="none" dirty="0">
                <a:solidFill>
                  <a:srgbClr val="C00000"/>
                </a:solidFill>
                <a:latin typeface="Arial"/>
                <a:ea typeface="Arial"/>
                <a:cs typeface="Arial"/>
                <a:sym typeface="Arial"/>
              </a:rPr>
              <a:t>left of the pole </a:t>
            </a:r>
            <a:r>
              <a:rPr lang="en-US" sz="2000" b="1" i="0" u="none" strike="noStrike" cap="none" dirty="0">
                <a:solidFill>
                  <a:schemeClr val="tx1"/>
                </a:solidFill>
                <a:latin typeface="Arial"/>
                <a:ea typeface="Arial"/>
                <a:cs typeface="Arial"/>
                <a:sym typeface="Arial"/>
              </a:rPr>
              <a:t>are taken as </a:t>
            </a:r>
            <a:r>
              <a:rPr lang="en-US" sz="2000" b="1" i="0" u="none" strike="noStrike" cap="none" dirty="0">
                <a:solidFill>
                  <a:srgbClr val="C00000"/>
                </a:solidFill>
                <a:latin typeface="Arial"/>
                <a:ea typeface="Arial"/>
                <a:cs typeface="Arial"/>
                <a:sym typeface="Arial"/>
              </a:rPr>
              <a:t>– </a:t>
            </a:r>
            <a:r>
              <a:rPr lang="en-US" sz="2000" b="1" i="0" u="none" strike="noStrike" cap="none" dirty="0" err="1">
                <a:solidFill>
                  <a:srgbClr val="C00000"/>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v) The height measured </a:t>
            </a:r>
            <a:r>
              <a:rPr lang="en-US" sz="2000" b="1" i="0" u="none" strike="noStrike" cap="none" dirty="0">
                <a:solidFill>
                  <a:srgbClr val="C00000"/>
                </a:solidFill>
                <a:latin typeface="Arial"/>
                <a:ea typeface="Arial"/>
                <a:cs typeface="Arial"/>
                <a:sym typeface="Arial"/>
              </a:rPr>
              <a:t>upwards</a:t>
            </a:r>
            <a:r>
              <a:rPr lang="en-US" sz="2000" b="1" i="0" u="none" strike="noStrike" cap="none" dirty="0">
                <a:solidFill>
                  <a:schemeClr val="tx1"/>
                </a:solidFill>
                <a:latin typeface="Arial"/>
                <a:ea typeface="Arial"/>
                <a:cs typeface="Arial"/>
                <a:sym typeface="Arial"/>
              </a:rPr>
              <a:t> perpendicular to the principal axis is taken as </a:t>
            </a:r>
            <a:r>
              <a:rPr lang="en-US" sz="2000" b="1" i="0" u="none" strike="noStrike" cap="none" dirty="0">
                <a:solidFill>
                  <a:srgbClr val="C00000"/>
                </a:solidFill>
                <a:latin typeface="Arial"/>
                <a:ea typeface="Arial"/>
                <a:cs typeface="Arial"/>
                <a:sym typeface="Arial"/>
              </a:rPr>
              <a:t>+ </a:t>
            </a:r>
            <a:r>
              <a:rPr lang="en-US" sz="2000" b="1" i="0" u="none" strike="noStrike" cap="none" dirty="0" err="1">
                <a:solidFill>
                  <a:srgbClr val="C00000"/>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 </a:t>
            </a:r>
          </a:p>
          <a:p>
            <a:pPr marL="0" marR="0" lvl="0" indent="0" algn="l" rtl="0">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vi) The height measured </a:t>
            </a:r>
            <a:r>
              <a:rPr lang="en-US" sz="2000" b="1" i="0" u="none" strike="noStrike" cap="none" dirty="0">
                <a:solidFill>
                  <a:srgbClr val="C00000"/>
                </a:solidFill>
                <a:latin typeface="Arial"/>
                <a:ea typeface="Arial"/>
                <a:cs typeface="Arial"/>
                <a:sym typeface="Arial"/>
              </a:rPr>
              <a:t>downwards</a:t>
            </a:r>
            <a:r>
              <a:rPr lang="en-US" sz="2000" b="1" i="0" u="none" strike="noStrike" cap="none" dirty="0">
                <a:solidFill>
                  <a:schemeClr val="tx1"/>
                </a:solidFill>
                <a:latin typeface="Arial"/>
                <a:ea typeface="Arial"/>
                <a:cs typeface="Arial"/>
                <a:sym typeface="Arial"/>
              </a:rPr>
              <a:t> perpendicular to the principal axis is taken as </a:t>
            </a:r>
            <a:r>
              <a:rPr lang="en-US" sz="2000" b="1" i="0" u="none" strike="noStrike" cap="none" dirty="0">
                <a:solidFill>
                  <a:srgbClr val="C00000"/>
                </a:solidFill>
                <a:latin typeface="Arial"/>
                <a:ea typeface="Arial"/>
                <a:cs typeface="Arial"/>
                <a:sym typeface="Arial"/>
              </a:rPr>
              <a:t>– </a:t>
            </a:r>
            <a:r>
              <a:rPr lang="en-US" sz="2000" b="1" i="0" u="none" strike="noStrike" cap="none" dirty="0" err="1">
                <a:solidFill>
                  <a:srgbClr val="C00000"/>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a:t>
            </a:r>
          </a:p>
          <a:p>
            <a:pPr marL="0" marR="0" lvl="0" indent="0" algn="l" rtl="0">
              <a:spcBef>
                <a:spcPts val="36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p:txBody>
      </p:sp>
      <p:cxnSp>
        <p:nvCxnSpPr>
          <p:cNvPr id="358" name="Shape 358"/>
          <p:cNvCxnSpPr/>
          <p:nvPr/>
        </p:nvCxnSpPr>
        <p:spPr>
          <a:xfrm>
            <a:off x="152400" y="5181600"/>
            <a:ext cx="8686800" cy="0"/>
          </a:xfrm>
          <a:prstGeom prst="straightConnector1">
            <a:avLst/>
          </a:prstGeom>
          <a:noFill/>
          <a:ln w="38100" cap="rnd" cmpd="sng">
            <a:solidFill>
              <a:schemeClr val="dk1"/>
            </a:solidFill>
            <a:prstDash val="solid"/>
            <a:miter/>
            <a:headEnd type="none" w="med" len="med"/>
            <a:tailEnd type="triangle" w="lg" len="lg"/>
          </a:ln>
        </p:spPr>
      </p:cxnSp>
      <p:sp>
        <p:nvSpPr>
          <p:cNvPr id="359" name="Shape 359"/>
          <p:cNvSpPr/>
          <p:nvPr/>
        </p:nvSpPr>
        <p:spPr>
          <a:xfrm>
            <a:off x="1752600" y="3886200"/>
            <a:ext cx="228600" cy="12954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360" name="Shape 360"/>
          <p:cNvCxnSpPr/>
          <p:nvPr/>
        </p:nvCxnSpPr>
        <p:spPr>
          <a:xfrm>
            <a:off x="2209800" y="4343400"/>
            <a:ext cx="2666999" cy="0"/>
          </a:xfrm>
          <a:prstGeom prst="straightConnector1">
            <a:avLst/>
          </a:prstGeom>
          <a:noFill/>
          <a:ln w="38100" cap="rnd" cmpd="sng">
            <a:solidFill>
              <a:schemeClr val="dk1"/>
            </a:solidFill>
            <a:prstDash val="solid"/>
            <a:miter/>
            <a:headEnd type="none" w="med" len="med"/>
            <a:tailEnd type="triangle" w="lg" len="lg"/>
          </a:ln>
        </p:spPr>
      </p:cxnSp>
      <p:sp>
        <p:nvSpPr>
          <p:cNvPr id="361" name="Shape 361"/>
          <p:cNvSpPr/>
          <p:nvPr/>
        </p:nvSpPr>
        <p:spPr>
          <a:xfrm>
            <a:off x="2133600" y="4006850"/>
            <a:ext cx="27431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Direction of incident light</a:t>
            </a:r>
          </a:p>
        </p:txBody>
      </p:sp>
      <p:cxnSp>
        <p:nvCxnSpPr>
          <p:cNvPr id="362" name="Shape 362"/>
          <p:cNvCxnSpPr/>
          <p:nvPr/>
        </p:nvCxnSpPr>
        <p:spPr>
          <a:xfrm rot="10800000">
            <a:off x="2057399" y="4953000"/>
            <a:ext cx="3276600" cy="0"/>
          </a:xfrm>
          <a:prstGeom prst="straightConnector1">
            <a:avLst/>
          </a:prstGeom>
          <a:noFill/>
          <a:ln w="38100" cap="rnd" cmpd="sng">
            <a:solidFill>
              <a:schemeClr val="dk1"/>
            </a:solidFill>
            <a:prstDash val="solid"/>
            <a:miter/>
            <a:headEnd type="none" w="med" len="med"/>
            <a:tailEnd type="triangle" w="lg" len="lg"/>
          </a:ln>
        </p:spPr>
      </p:cxnSp>
      <p:sp>
        <p:nvSpPr>
          <p:cNvPr id="363" name="Shape 363"/>
          <p:cNvSpPr/>
          <p:nvPr/>
        </p:nvSpPr>
        <p:spPr>
          <a:xfrm>
            <a:off x="2057400" y="4616450"/>
            <a:ext cx="32766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Distance towards the left ( - ve</a:t>
            </a:r>
            <a:r>
              <a:rPr lang="en-US" sz="2000" b="1" i="0" u="none" strike="noStrike" cap="none" baseline="30000">
                <a:solidFill>
                  <a:schemeClr val="dk1"/>
                </a:solidFill>
                <a:latin typeface="Arial"/>
                <a:ea typeface="Arial"/>
                <a:cs typeface="Arial"/>
                <a:sym typeface="Arial"/>
              </a:rPr>
              <a:t>  )</a:t>
            </a:r>
          </a:p>
        </p:txBody>
      </p:sp>
      <p:cxnSp>
        <p:nvCxnSpPr>
          <p:cNvPr id="364" name="Shape 364"/>
          <p:cNvCxnSpPr/>
          <p:nvPr/>
        </p:nvCxnSpPr>
        <p:spPr>
          <a:xfrm>
            <a:off x="5715000" y="4953000"/>
            <a:ext cx="3124199" cy="0"/>
          </a:xfrm>
          <a:prstGeom prst="straightConnector1">
            <a:avLst/>
          </a:prstGeom>
          <a:noFill/>
          <a:ln w="38100" cap="rnd" cmpd="sng">
            <a:solidFill>
              <a:schemeClr val="dk1"/>
            </a:solidFill>
            <a:prstDash val="solid"/>
            <a:miter/>
            <a:headEnd type="none" w="med" len="med"/>
            <a:tailEnd type="triangle" w="lg" len="lg"/>
          </a:ln>
        </p:spPr>
      </p:cxnSp>
      <p:sp>
        <p:nvSpPr>
          <p:cNvPr id="365" name="Shape 365"/>
          <p:cNvSpPr/>
          <p:nvPr/>
        </p:nvSpPr>
        <p:spPr>
          <a:xfrm>
            <a:off x="5638800" y="4648200"/>
            <a:ext cx="3505200" cy="336549"/>
          </a:xfrm>
          <a:prstGeom prst="rect">
            <a:avLst/>
          </a:prstGeom>
          <a:noFill/>
          <a:ln>
            <a:noFill/>
          </a:ln>
        </p:spPr>
        <p:txBody>
          <a:bodyPr lIns="91425" tIns="45700" rIns="91425" bIns="45700" anchor="t" anchorCtr="0">
            <a:noAutofit/>
          </a:bodyPr>
          <a:lstStyle/>
          <a:p>
            <a:pPr marL="0" marR="0" lvl="0" indent="0" algn="l" rtl="0">
              <a:spcBef>
                <a:spcPts val="480"/>
              </a:spcBef>
              <a:buNone/>
            </a:pPr>
            <a:r>
              <a:rPr lang="en-US" sz="2400" b="1" i="0" u="none" strike="noStrike" cap="none" baseline="30000">
                <a:solidFill>
                  <a:schemeClr val="dk1"/>
                </a:solidFill>
                <a:latin typeface="Arial"/>
                <a:ea typeface="Arial"/>
                <a:cs typeface="Arial"/>
                <a:sym typeface="Arial"/>
              </a:rPr>
              <a:t>Distance towards the right ( + ve</a:t>
            </a:r>
            <a:r>
              <a:rPr lang="en-US" sz="1800" b="1" i="0" u="none" strike="noStrike" cap="none" baseline="30000">
                <a:solidFill>
                  <a:schemeClr val="dk1"/>
                </a:solidFill>
                <a:latin typeface="Arial"/>
                <a:ea typeface="Arial"/>
                <a:cs typeface="Arial"/>
                <a:sym typeface="Arial"/>
              </a:rPr>
              <a:t> </a:t>
            </a:r>
            <a:r>
              <a:rPr lang="en-US" sz="2400" b="1" i="0" u="none" strike="noStrike" cap="none" baseline="30000">
                <a:solidFill>
                  <a:schemeClr val="dk1"/>
                </a:solidFill>
                <a:latin typeface="Arial"/>
                <a:ea typeface="Arial"/>
                <a:cs typeface="Arial"/>
                <a:sym typeface="Arial"/>
              </a:rPr>
              <a:t>)</a:t>
            </a:r>
          </a:p>
        </p:txBody>
      </p:sp>
      <p:sp>
        <p:nvSpPr>
          <p:cNvPr id="366" name="Shape 366"/>
          <p:cNvSpPr/>
          <p:nvPr/>
        </p:nvSpPr>
        <p:spPr>
          <a:xfrm>
            <a:off x="4572000" y="5181600"/>
            <a:ext cx="228600" cy="838199"/>
          </a:xfrm>
          <a:prstGeom prst="downArrow">
            <a:avLst>
              <a:gd name="adj1" fmla="val 50000"/>
              <a:gd name="adj2" fmla="val 50000"/>
            </a:avLst>
          </a:prstGeom>
          <a:solidFill>
            <a:srgbClr val="0000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67" name="Shape 367"/>
          <p:cNvSpPr/>
          <p:nvPr/>
        </p:nvSpPr>
        <p:spPr>
          <a:xfrm>
            <a:off x="2667000" y="5378450"/>
            <a:ext cx="1981199" cy="58102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Height</a:t>
            </a:r>
          </a:p>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downwards ( - ve )</a:t>
            </a:r>
          </a:p>
        </p:txBody>
      </p:sp>
      <p:sp>
        <p:nvSpPr>
          <p:cNvPr id="368" name="Shape 368"/>
          <p:cNvSpPr/>
          <p:nvPr/>
        </p:nvSpPr>
        <p:spPr>
          <a:xfrm>
            <a:off x="157161" y="4419600"/>
            <a:ext cx="1728787" cy="58102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Height </a:t>
            </a:r>
          </a:p>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upwards ( + ve )</a:t>
            </a:r>
          </a:p>
        </p:txBody>
      </p:sp>
      <p:sp>
        <p:nvSpPr>
          <p:cNvPr id="371" name="Shape 371"/>
          <p:cNvSpPr/>
          <p:nvPr/>
        </p:nvSpPr>
        <p:spPr>
          <a:xfrm>
            <a:off x="1447800" y="3657600"/>
            <a:ext cx="9144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Object</a:t>
            </a:r>
          </a:p>
        </p:txBody>
      </p:sp>
      <p:sp>
        <p:nvSpPr>
          <p:cNvPr id="372" name="Shape 372"/>
          <p:cNvSpPr/>
          <p:nvPr/>
        </p:nvSpPr>
        <p:spPr>
          <a:xfrm>
            <a:off x="4267200" y="6140450"/>
            <a:ext cx="9905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Image</a:t>
            </a:r>
          </a:p>
        </p:txBody>
      </p:sp>
      <p:sp>
        <p:nvSpPr>
          <p:cNvPr id="373" name="Shape 373"/>
          <p:cNvSpPr/>
          <p:nvPr/>
        </p:nvSpPr>
        <p:spPr>
          <a:xfrm rot="5400000">
            <a:off x="2705099" y="3848099"/>
            <a:ext cx="3047999" cy="2819400"/>
          </a:xfrm>
          <a:custGeom>
            <a:avLst/>
            <a:gdLst/>
            <a:ahLst/>
            <a:cxnLst/>
            <a:rect l="0" t="0" r="0" b="0"/>
            <a:pathLst>
              <a:path w="21599" h="10776" extrusionOk="0">
                <a:moveTo>
                  <a:pt x="988" y="10775"/>
                </a:moveTo>
                <a:cubicBezTo>
                  <a:pt x="1001" y="5365"/>
                  <a:pt x="5390" y="987"/>
                  <a:pt x="10800" y="988"/>
                </a:cubicBezTo>
                <a:cubicBezTo>
                  <a:pt x="16209" y="988"/>
                  <a:pt x="20598" y="5365"/>
                  <a:pt x="20611" y="10775"/>
                </a:cubicBezTo>
                <a:lnTo>
                  <a:pt x="21599" y="10772"/>
                </a:lnTo>
                <a:cubicBezTo>
                  <a:pt x="21584" y="4818"/>
                  <a:pt x="16753" y="-1"/>
                  <a:pt x="10799" y="0"/>
                </a:cubicBezTo>
                <a:cubicBezTo>
                  <a:pt x="4846" y="0"/>
                  <a:pt x="15" y="4818"/>
                  <a:pt x="0" y="10772"/>
                </a:cubicBezTo>
                <a:close/>
              </a:path>
            </a:pathLst>
          </a:custGeom>
          <a:noFill/>
          <a:ln w="9525" cap="rnd" cmpd="sng">
            <a:solidFill>
              <a:schemeClr val="dk1">
                <a:alpha val="65490"/>
              </a:schemeClr>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ctrTitle"/>
          </p:nvPr>
        </p:nvSpPr>
        <p:spPr>
          <a:xfrm>
            <a:off x="76200" y="76200"/>
            <a:ext cx="8458200"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10a) </a:t>
            </a:r>
            <a:r>
              <a:rPr lang="en-US" sz="3200" b="1" i="0" u="sng" strike="noStrike" cap="none">
                <a:solidFill>
                  <a:srgbClr val="FF0000"/>
                </a:solidFill>
                <a:latin typeface="Times New Roman"/>
                <a:ea typeface="Times New Roman"/>
                <a:cs typeface="Times New Roman"/>
                <a:sym typeface="Times New Roman"/>
              </a:rPr>
              <a:t>Mirror formula for spherical mirrors</a:t>
            </a:r>
            <a:r>
              <a:rPr lang="en-US" sz="3200" b="1" i="0" u="none" strike="noStrike" cap="none">
                <a:solidFill>
                  <a:srgbClr val="FF0000"/>
                </a:solidFill>
                <a:latin typeface="Times New Roman"/>
                <a:ea typeface="Times New Roman"/>
                <a:cs typeface="Times New Roman"/>
                <a:sym typeface="Times New Roman"/>
              </a:rPr>
              <a:t> :-</a:t>
            </a:r>
          </a:p>
        </p:txBody>
      </p:sp>
      <p:sp>
        <p:nvSpPr>
          <p:cNvPr id="380" name="Shape 380"/>
          <p:cNvSpPr txBox="1">
            <a:spLocks noGrp="1"/>
          </p:cNvSpPr>
          <p:nvPr>
            <p:ph type="subTitle" idx="1"/>
          </p:nvPr>
        </p:nvSpPr>
        <p:spPr>
          <a:xfrm>
            <a:off x="152400" y="609600"/>
            <a:ext cx="8839199" cy="6096000"/>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Clr>
                <a:schemeClr val="dk1"/>
              </a:buClr>
              <a:buSzPct val="25000"/>
              <a:buFont typeface="Arial"/>
              <a:buNone/>
            </a:pPr>
            <a:r>
              <a:rPr lang="en-US" sz="2400" b="1" i="0" u="none" strike="noStrike" cap="none" dirty="0">
                <a:solidFill>
                  <a:schemeClr val="dk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The mirror formula for spherical mirrors is the relationship between the </a:t>
            </a:r>
            <a:r>
              <a:rPr lang="en-US" sz="2000" b="1" i="1" u="none" strike="noStrike" cap="none" dirty="0">
                <a:solidFill>
                  <a:srgbClr val="C00000"/>
                </a:solidFill>
                <a:latin typeface="Arial"/>
                <a:ea typeface="Arial"/>
                <a:cs typeface="Arial"/>
                <a:sym typeface="Arial"/>
              </a:rPr>
              <a:t>object distance (u), image distance (v)</a:t>
            </a:r>
            <a:r>
              <a:rPr lang="en-US" sz="2000" b="1" i="0" u="none" strike="noStrike" cap="none" dirty="0">
                <a:solidFill>
                  <a:schemeClr val="tx1"/>
                </a:solidFill>
                <a:latin typeface="Arial"/>
                <a:ea typeface="Arial"/>
                <a:cs typeface="Arial"/>
                <a:sym typeface="Arial"/>
              </a:rPr>
              <a:t> and focal length (f).</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The mirror formula is expressed as :-</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1          1           1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tx1"/>
                </a:solidFill>
                <a:latin typeface="Arial"/>
                <a:ea typeface="Arial"/>
                <a:cs typeface="Arial"/>
                <a:sym typeface="Arial"/>
              </a:rPr>
              <a:t>                       +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tx1"/>
                </a:solidFill>
                <a:latin typeface="Arial"/>
                <a:ea typeface="Arial"/>
                <a:cs typeface="Arial"/>
                <a:sym typeface="Arial"/>
              </a:rPr>
              <a:t>                 </a:t>
            </a:r>
            <a:r>
              <a:rPr lang="en-US" sz="2000" b="1" dirty="0" smtClean="0">
                <a:solidFill>
                  <a:schemeClr val="tx1"/>
                </a:solidFill>
              </a:rPr>
              <a:t>u</a:t>
            </a:r>
            <a:r>
              <a:rPr lang="en-US" sz="2000" b="1" i="0" u="none" strike="noStrike" cap="none" dirty="0" smtClean="0">
                <a:solidFill>
                  <a:schemeClr val="tx1"/>
                </a:solidFill>
                <a:latin typeface="Arial"/>
                <a:ea typeface="Arial"/>
                <a:cs typeface="Arial"/>
                <a:sym typeface="Arial"/>
              </a:rPr>
              <a:t>          v            f</a:t>
            </a:r>
            <a:endParaRPr lang="en-US" sz="2000" b="1" i="0" u="none" strike="noStrike" cap="none" dirty="0">
              <a:solidFill>
                <a:schemeClr val="tx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80000"/>
              </a:lnSpc>
              <a:spcBef>
                <a:spcPts val="640"/>
              </a:spcBef>
              <a:spcAft>
                <a:spcPts val="0"/>
              </a:spcAft>
              <a:buClr>
                <a:schemeClr val="dk1"/>
              </a:buClr>
              <a:buSzPct val="25000"/>
              <a:buFont typeface="Times New Roman"/>
              <a:buNone/>
            </a:pPr>
            <a:r>
              <a:rPr lang="en-US" sz="3200" b="1" i="0" u="none" strike="noStrike" cap="none" dirty="0">
                <a:solidFill>
                  <a:srgbClr val="FF0000"/>
                </a:solidFill>
                <a:latin typeface="Times New Roman"/>
                <a:ea typeface="Times New Roman"/>
                <a:cs typeface="Times New Roman"/>
                <a:sym typeface="Times New Roman"/>
              </a:rPr>
              <a:t>    b)</a:t>
            </a:r>
            <a:r>
              <a:rPr lang="en-US" sz="3200" b="1" i="0" u="sng" strike="noStrike" cap="none" dirty="0">
                <a:solidFill>
                  <a:srgbClr val="FF0000"/>
                </a:solidFill>
                <a:latin typeface="Times New Roman"/>
                <a:ea typeface="Times New Roman"/>
                <a:cs typeface="Times New Roman"/>
                <a:sym typeface="Times New Roman"/>
              </a:rPr>
              <a:t> Magnification for spherical mirrors</a:t>
            </a:r>
            <a:r>
              <a:rPr lang="en-US" sz="3200" b="1" i="0" u="none" strike="noStrike" cap="none" dirty="0">
                <a:solidFill>
                  <a:srgbClr val="FF0000"/>
                </a:solidFill>
                <a:latin typeface="Times New Roman"/>
                <a:ea typeface="Times New Roman"/>
                <a:cs typeface="Times New Roman"/>
                <a:sym typeface="Times New Roman"/>
              </a:rPr>
              <a:t> :-</a:t>
            </a:r>
          </a:p>
          <a:p>
            <a:pPr marL="0" marR="0" lvl="0" indent="0" algn="l" rtl="0">
              <a:lnSpc>
                <a:spcPct val="80000"/>
              </a:lnSpc>
              <a:spcBef>
                <a:spcPts val="480"/>
              </a:spcBef>
              <a:spcAft>
                <a:spcPts val="0"/>
              </a:spcAft>
              <a:buClr>
                <a:schemeClr val="dk1"/>
              </a:buClr>
              <a:buSzPct val="25000"/>
              <a:buFont typeface="Arial"/>
              <a:buNone/>
            </a:pPr>
            <a:r>
              <a:rPr lang="en-US" sz="2400" b="1" i="0" u="none" strike="noStrike" cap="none" dirty="0">
                <a:solidFill>
                  <a:srgbClr val="0000FF"/>
                </a:solidFill>
                <a:latin typeface="Arial"/>
                <a:ea typeface="Arial"/>
                <a:cs typeface="Arial"/>
                <a:sym typeface="Arial"/>
              </a:rPr>
              <a:t>   </a:t>
            </a: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Magnification for spherical mirrors is the ratio of the height of the image to the height of the object.</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Height of the image                     h</a:t>
            </a:r>
            <a:r>
              <a:rPr lang="en-US" sz="2000" b="1" i="0" u="none" strike="noStrike" cap="none" baseline="-25000" dirty="0">
                <a:solidFill>
                  <a:schemeClr val="tx1"/>
                </a:solidFill>
                <a:latin typeface="Arial"/>
                <a:ea typeface="Arial"/>
                <a:cs typeface="Arial"/>
                <a:sym typeface="Arial"/>
              </a:rPr>
              <a:t>i</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Magnification =                                                m =</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Height of the object                     h</a:t>
            </a:r>
            <a:r>
              <a:rPr lang="en-US" sz="2000" b="1" i="0" u="none" strike="noStrike" cap="none" baseline="-25000" dirty="0">
                <a:solidFill>
                  <a:schemeClr val="tx1"/>
                </a:solidFill>
                <a:latin typeface="Arial"/>
                <a:ea typeface="Arial"/>
                <a:cs typeface="Arial"/>
                <a:sym typeface="Arial"/>
              </a:rPr>
              <a:t>o</a:t>
            </a:r>
          </a:p>
          <a:p>
            <a:pPr marL="0" marR="0" lvl="0" indent="0" algn="l" rtl="0">
              <a:lnSpc>
                <a:spcPct val="80000"/>
              </a:lnSpc>
              <a:spcBef>
                <a:spcPts val="36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The magnification is also related to the object distance and image distance. It is expressed as :- </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h</a:t>
            </a:r>
            <a:r>
              <a:rPr lang="en-US" sz="2000" b="1" i="0" u="none" strike="noStrike" cap="none" baseline="-25000" dirty="0">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v</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Magnification    m  =        =     </a:t>
            </a:r>
          </a:p>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h</a:t>
            </a:r>
            <a:r>
              <a:rPr lang="en-US" sz="2000" b="1" i="0" u="none" strike="noStrike" cap="none" baseline="-25000" dirty="0">
                <a:solidFill>
                  <a:schemeClr val="tx1"/>
                </a:solidFill>
                <a:latin typeface="Arial"/>
                <a:ea typeface="Arial"/>
                <a:cs typeface="Arial"/>
                <a:sym typeface="Arial"/>
              </a:rPr>
              <a:t>o </a:t>
            </a:r>
            <a:r>
              <a:rPr lang="en-US" sz="2000" b="1" i="0" u="none" strike="noStrike" cap="none" dirty="0">
                <a:solidFill>
                  <a:schemeClr val="tx1"/>
                </a:solidFill>
                <a:latin typeface="Arial"/>
                <a:ea typeface="Arial"/>
                <a:cs typeface="Arial"/>
                <a:sym typeface="Arial"/>
              </a:rPr>
              <a:t>           u</a:t>
            </a:r>
          </a:p>
        </p:txBody>
      </p:sp>
      <p:cxnSp>
        <p:nvCxnSpPr>
          <p:cNvPr id="381" name="Shape 381"/>
          <p:cNvCxnSpPr/>
          <p:nvPr/>
        </p:nvCxnSpPr>
        <p:spPr>
          <a:xfrm>
            <a:off x="2819400" y="4343400"/>
            <a:ext cx="2438399" cy="0"/>
          </a:xfrm>
          <a:prstGeom prst="straightConnector1">
            <a:avLst/>
          </a:prstGeom>
          <a:noFill/>
          <a:ln w="25400" cap="rnd" cmpd="sng">
            <a:solidFill>
              <a:srgbClr val="0000FF"/>
            </a:solidFill>
            <a:prstDash val="solid"/>
            <a:miter/>
            <a:headEnd type="none" w="med" len="med"/>
            <a:tailEnd type="none" w="med" len="med"/>
          </a:ln>
        </p:spPr>
      </p:cxnSp>
      <p:cxnSp>
        <p:nvCxnSpPr>
          <p:cNvPr id="382" name="Shape 382"/>
          <p:cNvCxnSpPr/>
          <p:nvPr/>
        </p:nvCxnSpPr>
        <p:spPr>
          <a:xfrm>
            <a:off x="13716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383" name="Shape 383"/>
          <p:cNvCxnSpPr/>
          <p:nvPr/>
        </p:nvCxnSpPr>
        <p:spPr>
          <a:xfrm>
            <a:off x="22098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384" name="Shape 384"/>
          <p:cNvCxnSpPr/>
          <p:nvPr/>
        </p:nvCxnSpPr>
        <p:spPr>
          <a:xfrm>
            <a:off x="31242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385" name="Shape 385"/>
          <p:cNvCxnSpPr/>
          <p:nvPr/>
        </p:nvCxnSpPr>
        <p:spPr>
          <a:xfrm>
            <a:off x="6553200" y="4343400"/>
            <a:ext cx="381000" cy="0"/>
          </a:xfrm>
          <a:prstGeom prst="straightConnector1">
            <a:avLst/>
          </a:prstGeom>
          <a:noFill/>
          <a:ln w="25400" cap="rnd" cmpd="sng">
            <a:solidFill>
              <a:srgbClr val="0000FF"/>
            </a:solidFill>
            <a:prstDash val="solid"/>
            <a:miter/>
            <a:headEnd type="none" w="med" len="med"/>
            <a:tailEnd type="none" w="med" len="med"/>
          </a:ln>
        </p:spPr>
      </p:cxnSp>
      <p:cxnSp>
        <p:nvCxnSpPr>
          <p:cNvPr id="386" name="Shape 386"/>
          <p:cNvCxnSpPr/>
          <p:nvPr/>
        </p:nvCxnSpPr>
        <p:spPr>
          <a:xfrm>
            <a:off x="4267200" y="60960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387" name="Shape 387"/>
          <p:cNvCxnSpPr/>
          <p:nvPr/>
        </p:nvCxnSpPr>
        <p:spPr>
          <a:xfrm>
            <a:off x="3200400" y="60960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388" name="Shape 388"/>
          <p:cNvCxnSpPr/>
          <p:nvPr/>
        </p:nvCxnSpPr>
        <p:spPr>
          <a:xfrm>
            <a:off x="3962400" y="6096000"/>
            <a:ext cx="152399" cy="0"/>
          </a:xfrm>
          <a:prstGeom prst="straightConnector1">
            <a:avLst/>
          </a:prstGeom>
          <a:noFill/>
          <a:ln w="28575" cap="rnd" cmpd="sng">
            <a:solidFill>
              <a:srgbClr val="0000FF"/>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5867400"/>
          </a:xfrm>
        </p:spPr>
        <p:txBody>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 The height of the image should be taken as </a:t>
            </a:r>
            <a:r>
              <a:rPr lang="en-US" sz="3600" b="1" i="1" dirty="0" smtClean="0">
                <a:solidFill>
                  <a:srgbClr val="C00000"/>
                </a:solidFill>
                <a:latin typeface="Times New Roman" panose="02020603050405020304" pitchFamily="18" charset="0"/>
                <a:cs typeface="Times New Roman" panose="02020603050405020304" pitchFamily="18" charset="0"/>
              </a:rPr>
              <a:t>positive</a:t>
            </a:r>
            <a:r>
              <a:rPr lang="en-US" sz="3600" dirty="0" smtClean="0">
                <a:latin typeface="Times New Roman" panose="02020603050405020304" pitchFamily="18" charset="0"/>
                <a:cs typeface="Times New Roman" panose="02020603050405020304" pitchFamily="18" charset="0"/>
              </a:rPr>
              <a:t> for </a:t>
            </a:r>
            <a:r>
              <a:rPr lang="en-US" sz="3600" b="1" i="1" dirty="0" smtClean="0">
                <a:solidFill>
                  <a:srgbClr val="C00000"/>
                </a:solidFill>
                <a:latin typeface="Times New Roman" panose="02020603050405020304" pitchFamily="18" charset="0"/>
                <a:cs typeface="Times New Roman" panose="02020603050405020304" pitchFamily="18" charset="0"/>
              </a:rPr>
              <a:t>virtual and erect</a:t>
            </a:r>
            <a:r>
              <a:rPr lang="en-US" sz="3600" dirty="0" smtClean="0">
                <a:latin typeface="Times New Roman" panose="02020603050405020304" pitchFamily="18" charset="0"/>
                <a:cs typeface="Times New Roman" panose="02020603050405020304" pitchFamily="18" charset="0"/>
              </a:rPr>
              <a:t> images.</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2. The height of the image should be taken as </a:t>
            </a:r>
            <a:r>
              <a:rPr lang="en-US" sz="3600" b="1" i="1" dirty="0" smtClean="0">
                <a:solidFill>
                  <a:srgbClr val="C00000"/>
                </a:solidFill>
                <a:latin typeface="Times New Roman" panose="02020603050405020304" pitchFamily="18" charset="0"/>
                <a:cs typeface="Times New Roman" panose="02020603050405020304" pitchFamily="18" charset="0"/>
              </a:rPr>
              <a:t>negative </a:t>
            </a:r>
            <a:r>
              <a:rPr lang="en-US" sz="3600" dirty="0" smtClean="0">
                <a:latin typeface="Times New Roman" panose="02020603050405020304" pitchFamily="18" charset="0"/>
                <a:cs typeface="Times New Roman" panose="02020603050405020304" pitchFamily="18" charset="0"/>
              </a:rPr>
              <a:t>for </a:t>
            </a:r>
            <a:r>
              <a:rPr lang="en-US" sz="3600" b="1" i="1" dirty="0" smtClean="0">
                <a:solidFill>
                  <a:srgbClr val="C00000"/>
                </a:solidFill>
                <a:latin typeface="Times New Roman" panose="02020603050405020304" pitchFamily="18" charset="0"/>
                <a:cs typeface="Times New Roman" panose="02020603050405020304" pitchFamily="18" charset="0"/>
              </a:rPr>
              <a:t>real and inverted</a:t>
            </a:r>
            <a:r>
              <a:rPr lang="en-US" sz="3600" dirty="0" smtClean="0">
                <a:latin typeface="Times New Roman" panose="02020603050405020304" pitchFamily="18" charset="0"/>
                <a:cs typeface="Times New Roman" panose="02020603050405020304" pitchFamily="18" charset="0"/>
              </a:rPr>
              <a:t> images.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72045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Linear Magnification produced by a concave mirror</a:t>
            </a:r>
            <a:endParaRPr lang="en-US" dirty="0"/>
          </a:p>
        </p:txBody>
      </p:sp>
    </p:spTree>
    <p:extLst>
      <p:ext uri="{BB962C8B-B14F-4D97-AF65-F5344CB8AC3E}">
        <p14:creationId xmlns:p14="http://schemas.microsoft.com/office/powerpoint/2010/main" xmlns="" val="4031017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800" cy="6553200"/>
          </a:xfrm>
        </p:spPr>
        <p:txBody>
          <a:bodyPr/>
          <a:lstStyle/>
          <a:p>
            <a:r>
              <a:rPr lang="en-US" sz="3200" dirty="0" smtClean="0">
                <a:latin typeface="Times New Roman" panose="02020603050405020304" pitchFamily="18" charset="0"/>
                <a:cs typeface="Times New Roman" panose="02020603050405020304" pitchFamily="18" charset="0"/>
              </a:rPr>
              <a:t>1. When image is magnified or enlarged, size of the image is greater than the size of the object, h</a:t>
            </a:r>
            <a:r>
              <a:rPr lang="en-US" sz="3200" baseline="-25000" dirty="0"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&gt;h</a:t>
            </a:r>
            <a:r>
              <a:rPr lang="en-US" sz="3200" baseline="-25000" dirty="0" smtClean="0">
                <a:latin typeface="Times New Roman" panose="02020603050405020304" pitchFamily="18" charset="0"/>
                <a:cs typeface="Times New Roman" panose="02020603050405020304" pitchFamily="18" charset="0"/>
              </a:rPr>
              <a:t>o</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 &gt; 1</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2. When image is of the same size as that of the object,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 h</a:t>
            </a:r>
            <a:r>
              <a:rPr lang="en-US" sz="3200" baseline="-25000" dirty="0" smtClean="0">
                <a:latin typeface="Times New Roman" panose="02020603050405020304" pitchFamily="18" charset="0"/>
                <a:cs typeface="Times New Roman" panose="02020603050405020304" pitchFamily="18" charset="0"/>
              </a:rPr>
              <a:t>o</a:t>
            </a:r>
            <a:br>
              <a:rPr lang="en-US" sz="3200" baseline="-250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 = 1</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3. When image is smaller than the object,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&lt;h</a:t>
            </a:r>
            <a:r>
              <a:rPr lang="en-US" sz="3200" baseline="-25000" dirty="0" smtClean="0">
                <a:latin typeface="Times New Roman" panose="02020603050405020304" pitchFamily="18" charset="0"/>
                <a:cs typeface="Times New Roman" panose="02020603050405020304" pitchFamily="18" charset="0"/>
              </a:rPr>
              <a:t>o</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m&lt;1</a:t>
            </a:r>
            <a:br>
              <a:rPr lang="en-U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86068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2209800"/>
            <a:ext cx="45720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209800"/>
            <a:ext cx="44196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1723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915400" cy="5715000"/>
          </a:xfrm>
        </p:spPr>
        <p:txBody>
          <a:bodyPr/>
          <a:lstStyle/>
          <a:p>
            <a:r>
              <a:rPr lang="en-US" sz="2800" b="1" dirty="0" smtClean="0">
                <a:solidFill>
                  <a:srgbClr val="C00000"/>
                </a:solidFill>
                <a:latin typeface="Times New Roman" panose="02020603050405020304" pitchFamily="18" charset="0"/>
                <a:cs typeface="Times New Roman" panose="02020603050405020304" pitchFamily="18" charset="0"/>
              </a:rPr>
              <a:t>Concave Mirror: </a:t>
            </a:r>
            <a:br>
              <a:rPr lang="en-US" sz="2800" b="1" dirty="0" smtClean="0">
                <a:solidFill>
                  <a:srgbClr val="C00000"/>
                </a:solidFill>
                <a:latin typeface="Times New Roman" panose="02020603050405020304" pitchFamily="18" charset="0"/>
                <a:cs typeface="Times New Roman" panose="02020603050405020304" pitchFamily="18" charset="0"/>
              </a:rPr>
            </a:br>
            <a:r>
              <a:rPr lang="en-US" sz="2800" b="1" dirty="0" smtClean="0">
                <a:solidFill>
                  <a:srgbClr val="C00000"/>
                </a:solidFill>
                <a:latin typeface="Times New Roman" panose="02020603050405020304" pitchFamily="18" charset="0"/>
                <a:cs typeface="Times New Roman" panose="02020603050405020304" pitchFamily="18" charset="0"/>
              </a:rPr>
              <a:t/>
            </a:r>
            <a:br>
              <a:rPr lang="en-US" sz="2800" b="1" dirty="0" smtClean="0">
                <a:solidFill>
                  <a:srgbClr val="C00000"/>
                </a:solidFill>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1. When the image is real it is inverted, </a:t>
            </a:r>
            <a:r>
              <a:rPr lang="en-US" sz="2800" dirty="0" err="1" smtClean="0">
                <a:latin typeface="Times New Roman" panose="02020603050405020304" pitchFamily="18" charset="0"/>
                <a:cs typeface="Times New Roman" panose="02020603050405020304" pitchFamily="18" charset="0"/>
              </a:rPr>
              <a:t>i.e</a:t>
            </a:r>
            <a:r>
              <a:rPr lang="en-US" sz="2800" dirty="0" smtClean="0">
                <a:latin typeface="Times New Roman" panose="02020603050405020304" pitchFamily="18" charset="0"/>
                <a:cs typeface="Times New Roman" panose="02020603050405020304" pitchFamily="18" charset="0"/>
              </a:rPr>
              <a:t> the image lies below the principal axis. Therefore height of the image (</a:t>
            </a:r>
            <a:r>
              <a:rPr lang="en-US" sz="2800" dirty="0" smtClean="0">
                <a:solidFill>
                  <a:srgbClr val="C00000"/>
                </a:solidFill>
                <a:latin typeface="Times New Roman" panose="02020603050405020304" pitchFamily="18" charset="0"/>
                <a:cs typeface="Times New Roman" panose="02020603050405020304" pitchFamily="18" charset="0"/>
              </a:rPr>
              <a:t>h</a:t>
            </a:r>
            <a:r>
              <a:rPr lang="en-US" sz="2800" baseline="-25000" dirty="0" smtClean="0">
                <a:solidFill>
                  <a:srgbClr val="C00000"/>
                </a:solidFill>
                <a:latin typeface="Times New Roman" panose="02020603050405020304" pitchFamily="18" charset="0"/>
                <a:cs typeface="Times New Roman" panose="02020603050405020304" pitchFamily="18" charset="0"/>
              </a:rPr>
              <a:t>i</a:t>
            </a:r>
            <a:r>
              <a:rPr lang="en-US" sz="2800" dirty="0" smtClean="0">
                <a:solidFill>
                  <a:srgbClr val="C00000"/>
                </a:solidFill>
                <a:latin typeface="Times New Roman" panose="02020603050405020304" pitchFamily="18" charset="0"/>
                <a:cs typeface="Times New Roman" panose="02020603050405020304" pitchFamily="18" charset="0"/>
              </a:rPr>
              <a:t>) is negative</a:t>
            </a:r>
            <a:r>
              <a:rPr lang="en-US" sz="2800" dirty="0" smtClean="0">
                <a:latin typeface="Times New Roman" panose="02020603050405020304" pitchFamily="18" charset="0"/>
                <a:cs typeface="Times New Roman" panose="02020603050405020304" pitchFamily="18" charset="0"/>
              </a:rPr>
              <a:t>, As height of the object (</a:t>
            </a:r>
            <a:r>
              <a:rPr lang="en-US" sz="2800" dirty="0" smtClean="0">
                <a:solidFill>
                  <a:srgbClr val="C00000"/>
                </a:solidFill>
                <a:latin typeface="Times New Roman" panose="02020603050405020304" pitchFamily="18" charset="0"/>
                <a:cs typeface="Times New Roman" panose="02020603050405020304" pitchFamily="18" charset="0"/>
              </a:rPr>
              <a:t>h</a:t>
            </a:r>
            <a:r>
              <a:rPr lang="en-US" sz="2800" baseline="-25000" dirty="0" smtClean="0">
                <a:solidFill>
                  <a:srgbClr val="C00000"/>
                </a:solidFill>
                <a:latin typeface="Times New Roman" panose="02020603050405020304" pitchFamily="18" charset="0"/>
                <a:cs typeface="Times New Roman" panose="02020603050405020304" pitchFamily="18" charset="0"/>
              </a:rPr>
              <a:t>o</a:t>
            </a:r>
            <a:r>
              <a:rPr lang="en-US" sz="2800" dirty="0" smtClean="0">
                <a:solidFill>
                  <a:srgbClr val="C00000"/>
                </a:solidFill>
                <a:latin typeface="Times New Roman" panose="02020603050405020304" pitchFamily="18" charset="0"/>
                <a:cs typeface="Times New Roman" panose="02020603050405020304" pitchFamily="18" charset="0"/>
              </a:rPr>
              <a:t>) is always positive.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 = h</a:t>
            </a:r>
            <a:r>
              <a:rPr lang="en-US" sz="2800" baseline="-25000" dirty="0"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o</a:t>
            </a:r>
            <a:r>
              <a:rPr lang="en-US" sz="2800" dirty="0" smtClean="0">
                <a:latin typeface="Times New Roman" panose="02020603050405020304" pitchFamily="18" charset="0"/>
                <a:cs typeface="Times New Roman" panose="02020603050405020304" pitchFamily="18" charset="0"/>
              </a:rPr>
              <a:t> = negative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2. When the image is virtual, it is erect, </a:t>
            </a:r>
            <a:r>
              <a:rPr lang="en-US" sz="2800" dirty="0" err="1" smtClean="0">
                <a:latin typeface="Times New Roman" panose="02020603050405020304" pitchFamily="18" charset="0"/>
                <a:cs typeface="Times New Roman" panose="02020603050405020304" pitchFamily="18" charset="0"/>
              </a:rPr>
              <a:t>i.e</a:t>
            </a:r>
            <a:r>
              <a:rPr lang="en-US" sz="2800" dirty="0" smtClean="0">
                <a:latin typeface="Times New Roman" panose="02020603050405020304" pitchFamily="18" charset="0"/>
                <a:cs typeface="Times New Roman" panose="02020603050405020304" pitchFamily="18" charset="0"/>
              </a:rPr>
              <a:t> the image lies above the principal axis. </a:t>
            </a:r>
            <a:r>
              <a:rPr lang="en-US" sz="2800" dirty="0">
                <a:latin typeface="Times New Roman" panose="02020603050405020304" pitchFamily="18" charset="0"/>
                <a:cs typeface="Times New Roman" panose="02020603050405020304" pitchFamily="18" charset="0"/>
              </a:rPr>
              <a:t>Therefore height of the image (</a:t>
            </a:r>
            <a:r>
              <a:rPr lang="en-US" sz="2800" dirty="0">
                <a:solidFill>
                  <a:srgbClr val="C00000"/>
                </a:solidFill>
                <a:latin typeface="Times New Roman" panose="02020603050405020304" pitchFamily="18" charset="0"/>
                <a:cs typeface="Times New Roman" panose="02020603050405020304" pitchFamily="18" charset="0"/>
              </a:rPr>
              <a:t>h</a:t>
            </a:r>
            <a:r>
              <a:rPr lang="en-US" sz="2800" baseline="-25000" dirty="0">
                <a:solidFill>
                  <a:srgbClr val="C00000"/>
                </a:solidFill>
                <a:latin typeface="Times New Roman" panose="02020603050405020304" pitchFamily="18" charset="0"/>
                <a:cs typeface="Times New Roman" panose="02020603050405020304" pitchFamily="18" charset="0"/>
              </a:rPr>
              <a:t>i</a:t>
            </a:r>
            <a:r>
              <a:rPr lang="en-US" sz="2800" dirty="0">
                <a:solidFill>
                  <a:srgbClr val="C00000"/>
                </a:solidFill>
                <a:latin typeface="Times New Roman" panose="02020603050405020304" pitchFamily="18" charset="0"/>
                <a:cs typeface="Times New Roman" panose="02020603050405020304" pitchFamily="18" charset="0"/>
              </a:rPr>
              <a:t>) is </a:t>
            </a:r>
            <a:r>
              <a:rPr lang="en-US" sz="2800" dirty="0" smtClean="0">
                <a:solidFill>
                  <a:srgbClr val="C00000"/>
                </a:solidFill>
                <a:latin typeface="Times New Roman" panose="02020603050405020304" pitchFamily="18" charset="0"/>
                <a:cs typeface="Times New Roman" panose="02020603050405020304" pitchFamily="18" charset="0"/>
              </a:rPr>
              <a:t>positive</a:t>
            </a:r>
            <a:r>
              <a:rPr lang="en-US" sz="2800" dirty="0">
                <a:latin typeface="Times New Roman" panose="02020603050405020304" pitchFamily="18" charset="0"/>
                <a:cs typeface="Times New Roman" panose="02020603050405020304" pitchFamily="18" charset="0"/>
              </a:rPr>
              <a:t>, As height of the object (</a:t>
            </a:r>
            <a:r>
              <a:rPr lang="en-US" sz="2800" dirty="0">
                <a:solidFill>
                  <a:srgbClr val="C00000"/>
                </a:solidFill>
                <a:latin typeface="Times New Roman" panose="02020603050405020304" pitchFamily="18" charset="0"/>
                <a:cs typeface="Times New Roman" panose="02020603050405020304" pitchFamily="18" charset="0"/>
              </a:rPr>
              <a:t>h</a:t>
            </a:r>
            <a:r>
              <a:rPr lang="en-US" sz="2800" baseline="-25000" dirty="0">
                <a:solidFill>
                  <a:srgbClr val="C00000"/>
                </a:solidFill>
                <a:latin typeface="Times New Roman" panose="02020603050405020304" pitchFamily="18" charset="0"/>
                <a:cs typeface="Times New Roman" panose="02020603050405020304" pitchFamily="18" charset="0"/>
              </a:rPr>
              <a:t>o</a:t>
            </a:r>
            <a:r>
              <a:rPr lang="en-US" sz="2800" dirty="0">
                <a:solidFill>
                  <a:srgbClr val="C00000"/>
                </a:solidFill>
                <a:latin typeface="Times New Roman" panose="02020603050405020304" pitchFamily="18" charset="0"/>
                <a:cs typeface="Times New Roman" panose="02020603050405020304" pitchFamily="18" charset="0"/>
              </a:rPr>
              <a:t>) is always positive</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 = h</a:t>
            </a:r>
            <a:r>
              <a:rPr lang="en-US" sz="2800" baseline="-250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positive</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baseline="-25000" dirty="0">
                <a:latin typeface="Times New Roman" panose="02020603050405020304" pitchFamily="18" charset="0"/>
                <a:cs typeface="Times New Roman" panose="02020603050405020304" pitchFamily="18" charset="0"/>
              </a:rPr>
              <a:t/>
            </a:r>
            <a:br>
              <a:rPr lang="en-US" sz="2800" baseline="-250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7188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5791200"/>
          </a:xfrm>
        </p:spPr>
        <p:txBody>
          <a:bodyPr/>
          <a:lstStyle/>
          <a:p>
            <a:r>
              <a:rPr lang="en-US" sz="2800" dirty="0" smtClean="0">
                <a:latin typeface="Times New Roman" panose="02020603050405020304" pitchFamily="18" charset="0"/>
                <a:cs typeface="Times New Roman" panose="02020603050405020304" pitchFamily="18" charset="0"/>
              </a:rPr>
              <a:t>Mirror Formula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1/f = 1/u + 1/v</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In </a:t>
            </a:r>
            <a:r>
              <a:rPr lang="en-US" sz="2800" i="1" dirty="0" smtClean="0">
                <a:solidFill>
                  <a:srgbClr val="C00000"/>
                </a:solidFill>
                <a:latin typeface="Times New Roman" panose="02020603050405020304" pitchFamily="18" charset="0"/>
                <a:cs typeface="Times New Roman" panose="02020603050405020304" pitchFamily="18" charset="0"/>
              </a:rPr>
              <a:t>Concave mirror</a:t>
            </a:r>
            <a:r>
              <a:rPr lang="en-US" sz="2800" dirty="0" smtClean="0">
                <a:latin typeface="Times New Roman" panose="02020603050405020304" pitchFamily="18" charset="0"/>
                <a:cs typeface="Times New Roman" panose="02020603050405020304" pitchFamily="18" charset="0"/>
              </a:rPr>
              <a:t>, as the object is in front of a mirror (say to the left) </a:t>
            </a:r>
            <a:r>
              <a:rPr lang="en-US" sz="2800" i="1" dirty="0" smtClean="0">
                <a:solidFill>
                  <a:srgbClr val="C00000"/>
                </a:solidFill>
                <a:latin typeface="Times New Roman" panose="02020603050405020304" pitchFamily="18" charset="0"/>
                <a:cs typeface="Times New Roman" panose="02020603050405020304" pitchFamily="18" charset="0"/>
              </a:rPr>
              <a:t>object distance </a:t>
            </a:r>
            <a:r>
              <a:rPr lang="en-US" sz="2800" dirty="0" smtClean="0">
                <a:latin typeface="Times New Roman" panose="02020603050405020304" pitchFamily="18" charset="0"/>
                <a:cs typeface="Times New Roman" panose="02020603050405020304" pitchFamily="18" charset="0"/>
              </a:rPr>
              <a:t>is </a:t>
            </a:r>
            <a:r>
              <a:rPr lang="en-US" sz="2800" i="1" dirty="0" smtClean="0">
                <a:solidFill>
                  <a:srgbClr val="C00000"/>
                </a:solidFill>
                <a:latin typeface="Times New Roman" panose="02020603050405020304" pitchFamily="18" charset="0"/>
                <a:cs typeface="Times New Roman" panose="02020603050405020304" pitchFamily="18" charset="0"/>
              </a:rPr>
              <a:t>always negative</a:t>
            </a:r>
            <a:r>
              <a:rPr lang="en-US" sz="2800" dirty="0" smtClean="0">
                <a:latin typeface="Times New Roman" panose="02020603050405020304" pitchFamily="18" charset="0"/>
                <a:cs typeface="Times New Roman" panose="02020603050405020304" pitchFamily="18" charset="0"/>
              </a:rPr>
              <a:t>. The image is formed at the back of the mirror </a:t>
            </a:r>
            <a:r>
              <a:rPr lang="en-US" sz="2800" dirty="0" err="1" smtClean="0">
                <a:latin typeface="Times New Roman" panose="02020603050405020304" pitchFamily="18" charset="0"/>
                <a:cs typeface="Times New Roman" panose="02020603050405020304" pitchFamily="18" charset="0"/>
              </a:rPr>
              <a:t>i.e</a:t>
            </a:r>
            <a:r>
              <a:rPr lang="en-US" sz="2800" dirty="0" smtClean="0">
                <a:latin typeface="Times New Roman" panose="02020603050405020304" pitchFamily="18" charset="0"/>
                <a:cs typeface="Times New Roman" panose="02020603050405020304" pitchFamily="18" charset="0"/>
              </a:rPr>
              <a:t> to the right of pole. Therefore </a:t>
            </a:r>
            <a:r>
              <a:rPr lang="en-US" sz="2800" i="1" dirty="0" smtClean="0">
                <a:solidFill>
                  <a:srgbClr val="C00000"/>
                </a:solidFill>
                <a:latin typeface="Times New Roman" panose="02020603050405020304" pitchFamily="18" charset="0"/>
                <a:cs typeface="Times New Roman" panose="02020603050405020304" pitchFamily="18" charset="0"/>
              </a:rPr>
              <a:t>image distance </a:t>
            </a:r>
            <a:r>
              <a:rPr lang="en-US" sz="2800" dirty="0" smtClean="0">
                <a:latin typeface="Times New Roman" panose="02020603050405020304" pitchFamily="18" charset="0"/>
                <a:cs typeface="Times New Roman" panose="02020603050405020304" pitchFamily="18" charset="0"/>
              </a:rPr>
              <a:t>is </a:t>
            </a:r>
            <a:r>
              <a:rPr lang="en-US" sz="2800" i="1" dirty="0" smtClean="0">
                <a:solidFill>
                  <a:srgbClr val="C00000"/>
                </a:solidFill>
                <a:latin typeface="Times New Roman" panose="02020603050405020304" pitchFamily="18" charset="0"/>
                <a:cs typeface="Times New Roman" panose="02020603050405020304" pitchFamily="18" charset="0"/>
              </a:rPr>
              <a:t>always positive</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As focus F is at the back of the mirror, </a:t>
            </a:r>
            <a:r>
              <a:rPr lang="en-US" sz="2800" i="1" dirty="0" smtClean="0">
                <a:solidFill>
                  <a:srgbClr val="C00000"/>
                </a:solidFill>
                <a:latin typeface="Times New Roman" panose="02020603050405020304" pitchFamily="18" charset="0"/>
                <a:cs typeface="Times New Roman" panose="02020603050405020304" pitchFamily="18" charset="0"/>
              </a:rPr>
              <a:t>focal length (f) of the convex mirror is always positive</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2516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839200" cy="1470024"/>
          </a:xfrm>
        </p:spPr>
        <p:txBody>
          <a:bodyPr/>
          <a:lstStyle/>
          <a:p>
            <a:r>
              <a:rPr lang="en-US" sz="3600" dirty="0" smtClean="0">
                <a:latin typeface="Times New Roman" panose="02020603050405020304" pitchFamily="18" charset="0"/>
                <a:cs typeface="Times New Roman" panose="02020603050405020304" pitchFamily="18" charset="0"/>
              </a:rPr>
              <a:t>What is meant by Refraction? </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1295400"/>
            <a:ext cx="8686800" cy="12192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The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bending of </a:t>
            </a:r>
            <a:r>
              <a:rPr lang="en-US" b="1" dirty="0" smtClean="0">
                <a:solidFill>
                  <a:srgbClr val="C00000"/>
                </a:solidFill>
                <a:latin typeface="Times New Roman" panose="02020603050405020304" pitchFamily="18" charset="0"/>
                <a:cs typeface="Times New Roman" panose="02020603050405020304" pitchFamily="18" charset="0"/>
              </a:rPr>
              <a:t>light</a:t>
            </a: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ray when it </a:t>
            </a:r>
            <a:r>
              <a:rPr lang="en-US" dirty="0" smtClean="0">
                <a:solidFill>
                  <a:schemeClr val="tx1"/>
                </a:solidFill>
                <a:latin typeface="Times New Roman" panose="02020603050405020304" pitchFamily="18" charset="0"/>
                <a:cs typeface="Times New Roman" panose="02020603050405020304" pitchFamily="18" charset="0"/>
              </a:rPr>
              <a:t>passes from </a:t>
            </a:r>
            <a:r>
              <a:rPr lang="en-US" dirty="0">
                <a:solidFill>
                  <a:schemeClr val="tx1"/>
                </a:solidFill>
                <a:latin typeface="Times New Roman" panose="02020603050405020304" pitchFamily="18" charset="0"/>
                <a:cs typeface="Times New Roman" panose="02020603050405020304" pitchFamily="18" charset="0"/>
              </a:rPr>
              <a:t>one medium into another in which its speed is different</a:t>
            </a:r>
          </a:p>
        </p:txBody>
      </p:sp>
      <p:pic>
        <p:nvPicPr>
          <p:cNvPr id="3074" name="Picture 2" descr="C:\Users\subash\Desktop\index-of-refrac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97" y="2971800"/>
            <a:ext cx="3895725" cy="37669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2022" y="3004930"/>
            <a:ext cx="5221978"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7466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bash\Desktop\New Doc 5_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533400"/>
            <a:ext cx="8839200"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0466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Linear Magnification produced by a convex mirror</a:t>
            </a:r>
            <a:endParaRPr lang="en-US" dirty="0"/>
          </a:p>
        </p:txBody>
      </p:sp>
    </p:spTree>
    <p:extLst>
      <p:ext uri="{BB962C8B-B14F-4D97-AF65-F5344CB8AC3E}">
        <p14:creationId xmlns:p14="http://schemas.microsoft.com/office/powerpoint/2010/main" xmlns="" val="2528553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686800" cy="5486400"/>
          </a:xfrm>
        </p:spPr>
        <p:txBody>
          <a:bodyPr/>
          <a:lstStyle/>
          <a:p>
            <a:r>
              <a:rPr lang="en-US" sz="3200" dirty="0" smtClean="0">
                <a:latin typeface="Times New Roman" panose="02020603050405020304" pitchFamily="18" charset="0"/>
                <a:cs typeface="Times New Roman" panose="02020603050405020304" pitchFamily="18" charset="0"/>
              </a:rPr>
              <a:t>The formula for linear magnification </a:t>
            </a:r>
            <a:r>
              <a:rPr lang="en-US" sz="3200" i="1" dirty="0" smtClean="0">
                <a:latin typeface="Times New Roman" panose="02020603050405020304" pitchFamily="18" charset="0"/>
                <a:cs typeface="Times New Roman" panose="02020603050405020304" pitchFamily="18" charset="0"/>
              </a:rPr>
              <a:t>m </a:t>
            </a:r>
            <a:r>
              <a:rPr lang="en-US" sz="3200" dirty="0" smtClean="0">
                <a:latin typeface="Times New Roman" panose="02020603050405020304" pitchFamily="18" charset="0"/>
                <a:cs typeface="Times New Roman" panose="02020603050405020304" pitchFamily="18" charset="0"/>
              </a:rPr>
              <a:t>for a </a:t>
            </a:r>
            <a:r>
              <a:rPr lang="en-US" sz="3200" b="1" i="1" dirty="0" smtClean="0">
                <a:solidFill>
                  <a:srgbClr val="FF0000"/>
                </a:solidFill>
                <a:latin typeface="Times New Roman" panose="02020603050405020304" pitchFamily="18" charset="0"/>
                <a:cs typeface="Times New Roman" panose="02020603050405020304" pitchFamily="18" charset="0"/>
              </a:rPr>
              <a:t>convex mirror </a:t>
            </a:r>
            <a:r>
              <a:rPr lang="en-US" sz="3200" dirty="0" smtClean="0">
                <a:latin typeface="Times New Roman" panose="02020603050405020304" pitchFamily="18" charset="0"/>
                <a:cs typeface="Times New Roman" panose="02020603050405020304" pitchFamily="18" charset="0"/>
              </a:rPr>
              <a:t>is same as that for a concave mirror, i.e.</a:t>
            </a:r>
            <a:r>
              <a:rPr lang="en-US" sz="3200" i="1" dirty="0" smtClean="0">
                <a:latin typeface="Times New Roman" panose="02020603050405020304" pitchFamily="18" charset="0"/>
                <a:cs typeface="Times New Roman" panose="02020603050405020304" pitchFamily="18" charset="0"/>
              </a:rPr>
              <a:t>,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
            </a:r>
            <a:br>
              <a:rPr lang="en-US" sz="3200" i="1" dirty="0" smtClean="0">
                <a:latin typeface="Times New Roman" panose="02020603050405020304" pitchFamily="18" charset="0"/>
                <a:cs typeface="Times New Roman" panose="02020603050405020304" pitchFamily="18" charset="0"/>
              </a:rPr>
            </a:br>
            <a:r>
              <a:rPr lang="en-US" sz="3200" b="1" i="1" dirty="0" smtClean="0">
                <a:solidFill>
                  <a:srgbClr val="002060"/>
                </a:solidFill>
                <a:latin typeface="Times New Roman" panose="02020603050405020304" pitchFamily="18" charset="0"/>
                <a:cs typeface="Times New Roman" panose="02020603050405020304" pitchFamily="18" charset="0"/>
              </a:rPr>
              <a:t>m = h</a:t>
            </a:r>
            <a:r>
              <a:rPr lang="en-US" sz="3200" b="1" i="1" baseline="-25000" dirty="0" smtClean="0">
                <a:solidFill>
                  <a:srgbClr val="002060"/>
                </a:solidFill>
                <a:latin typeface="Times New Roman" panose="02020603050405020304" pitchFamily="18" charset="0"/>
                <a:cs typeface="Times New Roman" panose="02020603050405020304" pitchFamily="18" charset="0"/>
              </a:rPr>
              <a:t>i</a:t>
            </a:r>
            <a:r>
              <a:rPr lang="en-US" sz="3200" b="1" i="1" dirty="0" smtClean="0">
                <a:solidFill>
                  <a:srgbClr val="002060"/>
                </a:solidFill>
                <a:latin typeface="Times New Roman" panose="02020603050405020304" pitchFamily="18" charset="0"/>
                <a:cs typeface="Times New Roman" panose="02020603050405020304" pitchFamily="18" charset="0"/>
              </a:rPr>
              <a:t>/h</a:t>
            </a:r>
            <a:r>
              <a:rPr lang="en-US" sz="3200" b="1" i="1" baseline="-25000" dirty="0" smtClean="0">
                <a:solidFill>
                  <a:srgbClr val="002060"/>
                </a:solidFill>
                <a:latin typeface="Times New Roman" panose="02020603050405020304" pitchFamily="18" charset="0"/>
                <a:cs typeface="Times New Roman" panose="02020603050405020304" pitchFamily="18" charset="0"/>
              </a:rPr>
              <a:t>o </a:t>
            </a:r>
            <a:r>
              <a:rPr lang="en-US" sz="3200" b="1" i="1" dirty="0" smtClean="0">
                <a:solidFill>
                  <a:srgbClr val="002060"/>
                </a:solidFill>
                <a:latin typeface="Times New Roman" panose="02020603050405020304" pitchFamily="18" charset="0"/>
                <a:cs typeface="Times New Roman" panose="02020603050405020304" pitchFamily="18" charset="0"/>
              </a:rPr>
              <a:t>= -v/u</a:t>
            </a:r>
            <a:br>
              <a:rPr lang="en-US" sz="3200" b="1" i="1" dirty="0" smtClean="0">
                <a:solidFill>
                  <a:srgbClr val="002060"/>
                </a:solidFill>
                <a:latin typeface="Times New Roman" panose="02020603050405020304" pitchFamily="18" charset="0"/>
                <a:cs typeface="Times New Roman" panose="02020603050405020304" pitchFamily="18" charset="0"/>
              </a:rPr>
            </a:br>
            <a:r>
              <a:rPr lang="en-US" sz="3200" i="1" baseline="-25000" dirty="0" smtClean="0">
                <a:latin typeface="Times New Roman" panose="02020603050405020304" pitchFamily="18" charset="0"/>
                <a:cs typeface="Times New Roman" panose="02020603050405020304" pitchFamily="18" charset="0"/>
              </a:rPr>
              <a:t/>
            </a:r>
            <a:br>
              <a:rPr lang="en-US" sz="3200" i="1" baseline="-25000" dirty="0" smtClean="0">
                <a:latin typeface="Times New Roman" panose="02020603050405020304" pitchFamily="18" charset="0"/>
                <a:cs typeface="Times New Roman" panose="02020603050405020304" pitchFamily="18" charset="0"/>
              </a:rPr>
            </a:br>
            <a:r>
              <a:rPr lang="en-US" sz="3200" b="1" i="1" dirty="0" smtClean="0">
                <a:solidFill>
                  <a:srgbClr val="C00000"/>
                </a:solidFill>
                <a:latin typeface="Times New Roman" panose="02020603050405020304" pitchFamily="18" charset="0"/>
                <a:cs typeface="Times New Roman" panose="02020603050405020304" pitchFamily="18" charset="0"/>
              </a:rPr>
              <a:t>Object size is positive</a:t>
            </a:r>
            <a:r>
              <a:rPr lang="en-US" sz="3200" dirty="0" smtClean="0">
                <a:latin typeface="Times New Roman" panose="02020603050405020304" pitchFamily="18" charset="0"/>
                <a:cs typeface="Times New Roman" panose="02020603050405020304" pitchFamily="18" charset="0"/>
              </a:rPr>
              <a:t>. As the image is always virtual and erect, </a:t>
            </a:r>
            <a:r>
              <a:rPr lang="en-US" sz="3200" b="1" i="1" dirty="0" smtClean="0">
                <a:solidFill>
                  <a:srgbClr val="C00000"/>
                </a:solidFill>
                <a:latin typeface="Times New Roman" panose="02020603050405020304" pitchFamily="18" charset="0"/>
                <a:cs typeface="Times New Roman" panose="02020603050405020304" pitchFamily="18" charset="0"/>
              </a:rPr>
              <a:t>image size is also positive</a:t>
            </a:r>
            <a:r>
              <a:rPr lang="en-US" sz="3200" dirty="0" smtClean="0">
                <a:latin typeface="Times New Roman" panose="02020603050405020304" pitchFamily="18" charset="0"/>
                <a:cs typeface="Times New Roman" panose="02020603050405020304" pitchFamily="18" charset="0"/>
              </a:rPr>
              <a:t>. Therefore m can have positive values only.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8113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8991600" cy="838200"/>
          </a:xfrm>
        </p:spPr>
        <p:txBody>
          <a:bodyPr/>
          <a:lstStyle/>
          <a:p>
            <a:r>
              <a:rPr lang="en-US" sz="2400" b="1" dirty="0" smtClean="0">
                <a:solidFill>
                  <a:srgbClr val="590719"/>
                </a:solidFill>
              </a:rPr>
              <a:t>How to distinguish between a Plane Mirror, A Concave mirror, A Convex mirror without touching them? </a:t>
            </a:r>
            <a:endParaRPr lang="en-US" sz="2400" b="1" dirty="0">
              <a:solidFill>
                <a:srgbClr val="590719"/>
              </a:solidFill>
            </a:endParaRPr>
          </a:p>
        </p:txBody>
      </p:sp>
      <p:sp>
        <p:nvSpPr>
          <p:cNvPr id="3" name="Subtitle 2"/>
          <p:cNvSpPr>
            <a:spLocks noGrp="1"/>
          </p:cNvSpPr>
          <p:nvPr>
            <p:ph type="subTitle" idx="1"/>
          </p:nvPr>
        </p:nvSpPr>
        <p:spPr>
          <a:xfrm>
            <a:off x="228600" y="1600200"/>
            <a:ext cx="8763000" cy="5029200"/>
          </a:xfrm>
        </p:spPr>
        <p:txBody>
          <a:bodyPr/>
          <a:lstStyle/>
          <a:p>
            <a:r>
              <a:rPr lang="en-US" sz="2800" dirty="0" smtClean="0"/>
              <a:t>1. A </a:t>
            </a:r>
            <a:r>
              <a:rPr lang="en-US" sz="2800" i="1" dirty="0" smtClean="0">
                <a:solidFill>
                  <a:srgbClr val="C00000"/>
                </a:solidFill>
              </a:rPr>
              <a:t>Plane Mirror </a:t>
            </a:r>
            <a:r>
              <a:rPr lang="en-US" sz="2800" dirty="0" smtClean="0"/>
              <a:t>produces Virtual, erect image of the </a:t>
            </a:r>
            <a:r>
              <a:rPr lang="en-US" sz="2800" b="1" i="1" dirty="0" smtClean="0">
                <a:solidFill>
                  <a:srgbClr val="FF0000"/>
                </a:solidFill>
              </a:rPr>
              <a:t>same size</a:t>
            </a:r>
            <a:r>
              <a:rPr lang="en-US" sz="2800" b="1" i="1" dirty="0" smtClean="0">
                <a:solidFill>
                  <a:schemeClr val="tx1"/>
                </a:solidFill>
              </a:rPr>
              <a:t> </a:t>
            </a:r>
            <a:r>
              <a:rPr lang="en-US" sz="2800" b="1" dirty="0" smtClean="0">
                <a:solidFill>
                  <a:srgbClr val="002060"/>
                </a:solidFill>
              </a:rPr>
              <a:t>as our face</a:t>
            </a:r>
            <a:r>
              <a:rPr lang="en-US" sz="2800" dirty="0" smtClean="0">
                <a:solidFill>
                  <a:schemeClr val="tx1"/>
                </a:solidFill>
              </a:rPr>
              <a:t>, i.e., we look our normal self.</a:t>
            </a:r>
          </a:p>
          <a:p>
            <a:r>
              <a:rPr lang="en-US" sz="2800" dirty="0" smtClean="0">
                <a:solidFill>
                  <a:schemeClr val="tx1"/>
                </a:solidFill>
              </a:rPr>
              <a:t> </a:t>
            </a:r>
          </a:p>
          <a:p>
            <a:r>
              <a:rPr lang="en-US" sz="2800" dirty="0" smtClean="0">
                <a:solidFill>
                  <a:schemeClr val="tx1"/>
                </a:solidFill>
              </a:rPr>
              <a:t>2. A </a:t>
            </a:r>
            <a:r>
              <a:rPr lang="en-US" sz="2800" b="1" i="1" dirty="0" smtClean="0">
                <a:solidFill>
                  <a:srgbClr val="C00000"/>
                </a:solidFill>
              </a:rPr>
              <a:t>Concave mirror </a:t>
            </a:r>
            <a:r>
              <a:rPr lang="en-US" sz="2800" dirty="0" smtClean="0">
                <a:solidFill>
                  <a:schemeClr val="tx1"/>
                </a:solidFill>
              </a:rPr>
              <a:t>produces a virtual, erect and </a:t>
            </a:r>
            <a:r>
              <a:rPr lang="en-US" sz="2800" b="1" i="1" dirty="0" smtClean="0">
                <a:solidFill>
                  <a:srgbClr val="FF0000"/>
                </a:solidFill>
              </a:rPr>
              <a:t>magnified image </a:t>
            </a:r>
            <a:r>
              <a:rPr lang="en-US" sz="2800" dirty="0" smtClean="0">
                <a:solidFill>
                  <a:schemeClr val="tx1"/>
                </a:solidFill>
              </a:rPr>
              <a:t>of our face (held close to mirror) i.e., </a:t>
            </a:r>
            <a:r>
              <a:rPr lang="en-US" sz="2800" b="1" i="1" dirty="0" smtClean="0">
                <a:solidFill>
                  <a:srgbClr val="000066"/>
                </a:solidFill>
              </a:rPr>
              <a:t>our face looks much bigger</a:t>
            </a:r>
            <a:r>
              <a:rPr lang="en-US" sz="2800" dirty="0" smtClean="0">
                <a:solidFill>
                  <a:schemeClr val="tx1"/>
                </a:solidFill>
              </a:rPr>
              <a:t>, when held within focus of mirror.  </a:t>
            </a:r>
          </a:p>
          <a:p>
            <a:endParaRPr lang="en-US" sz="2800" dirty="0" smtClean="0">
              <a:solidFill>
                <a:schemeClr val="tx1"/>
              </a:solidFill>
            </a:endParaRPr>
          </a:p>
          <a:p>
            <a:r>
              <a:rPr lang="en-US" sz="2800" dirty="0" smtClean="0">
                <a:solidFill>
                  <a:schemeClr val="tx1"/>
                </a:solidFill>
              </a:rPr>
              <a:t>3. A </a:t>
            </a:r>
            <a:r>
              <a:rPr lang="en-US" sz="2800" b="1" i="1" dirty="0" smtClean="0">
                <a:solidFill>
                  <a:srgbClr val="C00000"/>
                </a:solidFill>
              </a:rPr>
              <a:t>Convex mirror  </a:t>
            </a:r>
            <a:r>
              <a:rPr lang="en-US" sz="2800" dirty="0" smtClean="0">
                <a:solidFill>
                  <a:schemeClr val="tx1"/>
                </a:solidFill>
              </a:rPr>
              <a:t>produces a virtual, erect, but </a:t>
            </a:r>
            <a:r>
              <a:rPr lang="en-US" sz="2800" b="1" dirty="0" smtClean="0">
                <a:solidFill>
                  <a:srgbClr val="FF0000"/>
                </a:solidFill>
              </a:rPr>
              <a:t>diminished image </a:t>
            </a:r>
            <a:r>
              <a:rPr lang="en-US" sz="2800" dirty="0" smtClean="0">
                <a:solidFill>
                  <a:schemeClr val="tx1"/>
                </a:solidFill>
              </a:rPr>
              <a:t>of our face i.e., </a:t>
            </a:r>
            <a:r>
              <a:rPr lang="en-US" sz="2800" b="1" dirty="0" smtClean="0">
                <a:solidFill>
                  <a:srgbClr val="002060"/>
                </a:solidFill>
              </a:rPr>
              <a:t>our face looks much smaller</a:t>
            </a:r>
            <a:endParaRPr lang="en-US" sz="2800" b="1" dirty="0">
              <a:solidFill>
                <a:srgbClr val="002060"/>
              </a:solidFill>
            </a:endParaRPr>
          </a:p>
        </p:txBody>
      </p:sp>
    </p:spTree>
    <p:extLst>
      <p:ext uri="{BB962C8B-B14F-4D97-AF65-F5344CB8AC3E}">
        <p14:creationId xmlns:p14="http://schemas.microsoft.com/office/powerpoint/2010/main" xmlns="" val="645839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ctrTitle"/>
          </p:nvPr>
        </p:nvSpPr>
        <p:spPr>
          <a:xfrm>
            <a:off x="76200" y="76200"/>
            <a:ext cx="8915400" cy="914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b) </a:t>
            </a:r>
            <a:r>
              <a:rPr lang="en-US" sz="2800" b="1" i="0" u="sng" strike="noStrike" cap="none">
                <a:solidFill>
                  <a:srgbClr val="FF0000"/>
                </a:solidFill>
                <a:latin typeface="Times New Roman"/>
                <a:ea typeface="Times New Roman"/>
                <a:cs typeface="Times New Roman"/>
                <a:sym typeface="Times New Roman"/>
              </a:rPr>
              <a:t>Refraction of light through a rectangular glass </a:t>
            </a:r>
            <a:br>
              <a:rPr lang="en-US" sz="2800" b="1" i="0" u="sng" strike="noStrike" cap="none">
                <a:solidFill>
                  <a:srgbClr val="FF0000"/>
                </a:solidFill>
                <a:latin typeface="Times New Roman"/>
                <a:ea typeface="Times New Roman"/>
                <a:cs typeface="Times New Roman"/>
                <a:sym typeface="Times New Roman"/>
              </a:rPr>
            </a:br>
            <a:r>
              <a:rPr lang="en-US" sz="2800" b="1" i="0" u="none" strike="noStrike" cap="none">
                <a:solidFill>
                  <a:srgbClr val="FF0000"/>
                </a:solidFill>
                <a:latin typeface="Times New Roman"/>
                <a:ea typeface="Times New Roman"/>
                <a:cs typeface="Times New Roman"/>
                <a:sym typeface="Times New Roman"/>
              </a:rPr>
              <a:t>    </a:t>
            </a:r>
            <a:r>
              <a:rPr lang="en-US" sz="2800" b="1" i="0" u="sng" strike="noStrike" cap="none">
                <a:solidFill>
                  <a:srgbClr val="FF0000"/>
                </a:solidFill>
                <a:latin typeface="Times New Roman"/>
                <a:ea typeface="Times New Roman"/>
                <a:cs typeface="Times New Roman"/>
                <a:sym typeface="Times New Roman"/>
              </a:rPr>
              <a:t>slab</a:t>
            </a:r>
            <a:r>
              <a:rPr lang="en-US" sz="2800" b="1" i="0" u="none" strike="noStrike" cap="none">
                <a:solidFill>
                  <a:srgbClr val="FF0000"/>
                </a:solidFill>
                <a:latin typeface="Times New Roman"/>
                <a:ea typeface="Times New Roman"/>
                <a:cs typeface="Times New Roman"/>
                <a:sym typeface="Times New Roman"/>
              </a:rPr>
              <a:t> :-</a:t>
            </a:r>
          </a:p>
        </p:txBody>
      </p:sp>
      <p:sp>
        <p:nvSpPr>
          <p:cNvPr id="420" name="Shape 420"/>
          <p:cNvSpPr txBox="1">
            <a:spLocks noGrp="1"/>
          </p:cNvSpPr>
          <p:nvPr>
            <p:ph type="subTitle" idx="1"/>
          </p:nvPr>
        </p:nvSpPr>
        <p:spPr>
          <a:xfrm>
            <a:off x="228600" y="914400"/>
            <a:ext cx="8686800" cy="56388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0000FF"/>
              </a:buClr>
              <a:buSzPct val="25000"/>
              <a:buFont typeface="Arial"/>
              <a:buNone/>
            </a:pPr>
            <a:r>
              <a:rPr lang="en-US" sz="2000" b="0" i="0" u="none" strike="noStrike" cap="none">
                <a:solidFill>
                  <a:srgbClr val="0000FF"/>
                </a:solidFill>
                <a:latin typeface="Arial"/>
                <a:ea typeface="Arial"/>
                <a:cs typeface="Arial"/>
                <a:sym typeface="Arial"/>
              </a:rPr>
              <a:t>      </a:t>
            </a:r>
            <a:r>
              <a:rPr lang="en-US" sz="2000" b="1" i="0" u="none" strike="noStrike" cap="none">
                <a:solidFill>
                  <a:srgbClr val="0000FF"/>
                </a:solidFill>
                <a:latin typeface="Arial"/>
                <a:ea typeface="Arial"/>
                <a:cs typeface="Arial"/>
                <a:sym typeface="Arial"/>
              </a:rPr>
              <a:t>When a ray of light passes through a rectangular glass slab, it gets bent twice at the air- glass interface and at the glass- air interface.</a:t>
            </a:r>
          </a:p>
          <a:p>
            <a:pPr marL="0" marR="0" lvl="0" indent="0" algn="l" rtl="0">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The emergent ray is parallel to the incident ray and is displaced through a distance. </a:t>
            </a:r>
          </a:p>
        </p:txBody>
      </p:sp>
      <p:sp>
        <p:nvSpPr>
          <p:cNvPr id="421" name="Shape 421"/>
          <p:cNvSpPr/>
          <p:nvPr/>
        </p:nvSpPr>
        <p:spPr>
          <a:xfrm>
            <a:off x="2895600" y="3505200"/>
            <a:ext cx="3200400" cy="1828800"/>
          </a:xfrm>
          <a:prstGeom prst="flowChartProcess">
            <a:avLst/>
          </a:prstGeom>
          <a:solidFill>
            <a:srgbClr val="D1D1F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422" name="Shape 422"/>
          <p:cNvCxnSpPr/>
          <p:nvPr/>
        </p:nvCxnSpPr>
        <p:spPr>
          <a:xfrm>
            <a:off x="2701925" y="2514600"/>
            <a:ext cx="1143000" cy="990599"/>
          </a:xfrm>
          <a:prstGeom prst="straightConnector1">
            <a:avLst/>
          </a:prstGeom>
          <a:noFill/>
          <a:ln w="25400" cap="rnd" cmpd="sng">
            <a:solidFill>
              <a:schemeClr val="dk1"/>
            </a:solidFill>
            <a:prstDash val="solid"/>
            <a:miter/>
            <a:headEnd type="none" w="med" len="med"/>
            <a:tailEnd type="triangle" w="lg" len="lg"/>
          </a:ln>
        </p:spPr>
      </p:cxnSp>
      <p:cxnSp>
        <p:nvCxnSpPr>
          <p:cNvPr id="423" name="Shape 423"/>
          <p:cNvCxnSpPr/>
          <p:nvPr/>
        </p:nvCxnSpPr>
        <p:spPr>
          <a:xfrm>
            <a:off x="3844925" y="3505200"/>
            <a:ext cx="762000" cy="1828800"/>
          </a:xfrm>
          <a:prstGeom prst="straightConnector1">
            <a:avLst/>
          </a:prstGeom>
          <a:noFill/>
          <a:ln w="25400" cap="rnd" cmpd="sng">
            <a:solidFill>
              <a:schemeClr val="dk1"/>
            </a:solidFill>
            <a:prstDash val="solid"/>
            <a:miter/>
            <a:headEnd type="none" w="med" len="med"/>
            <a:tailEnd type="triangle" w="lg" len="lg"/>
          </a:ln>
        </p:spPr>
      </p:cxnSp>
      <p:cxnSp>
        <p:nvCxnSpPr>
          <p:cNvPr id="424" name="Shape 424"/>
          <p:cNvCxnSpPr/>
          <p:nvPr/>
        </p:nvCxnSpPr>
        <p:spPr>
          <a:xfrm>
            <a:off x="3844925" y="3505200"/>
            <a:ext cx="2895600" cy="2743199"/>
          </a:xfrm>
          <a:prstGeom prst="straightConnector1">
            <a:avLst/>
          </a:prstGeom>
          <a:noFill/>
          <a:ln w="25400" cap="rnd" cmpd="sng">
            <a:solidFill>
              <a:schemeClr val="dk1"/>
            </a:solidFill>
            <a:prstDash val="solid"/>
            <a:miter/>
            <a:headEnd type="none" w="med" len="med"/>
            <a:tailEnd type="triangle" w="lg" len="lg"/>
          </a:ln>
        </p:spPr>
      </p:cxnSp>
      <p:cxnSp>
        <p:nvCxnSpPr>
          <p:cNvPr id="425" name="Shape 425"/>
          <p:cNvCxnSpPr/>
          <p:nvPr/>
        </p:nvCxnSpPr>
        <p:spPr>
          <a:xfrm>
            <a:off x="4648200" y="5334000"/>
            <a:ext cx="1371599" cy="1371599"/>
          </a:xfrm>
          <a:prstGeom prst="straightConnector1">
            <a:avLst/>
          </a:prstGeom>
          <a:noFill/>
          <a:ln w="25400" cap="rnd" cmpd="sng">
            <a:solidFill>
              <a:schemeClr val="dk1"/>
            </a:solidFill>
            <a:prstDash val="solid"/>
            <a:miter/>
            <a:headEnd type="none" w="med" len="med"/>
            <a:tailEnd type="triangle" w="lg" len="lg"/>
          </a:ln>
        </p:spPr>
      </p:cxnSp>
      <p:cxnSp>
        <p:nvCxnSpPr>
          <p:cNvPr id="426" name="Shape 426"/>
          <p:cNvCxnSpPr/>
          <p:nvPr/>
        </p:nvCxnSpPr>
        <p:spPr>
          <a:xfrm>
            <a:off x="3844925" y="2514600"/>
            <a:ext cx="0" cy="1904999"/>
          </a:xfrm>
          <a:prstGeom prst="straightConnector1">
            <a:avLst/>
          </a:prstGeom>
          <a:noFill/>
          <a:ln w="25400" cap="rnd" cmpd="sng">
            <a:solidFill>
              <a:schemeClr val="dk1"/>
            </a:solidFill>
            <a:prstDash val="solid"/>
            <a:miter/>
            <a:headEnd type="none" w="med" len="med"/>
            <a:tailEnd type="none" w="med" len="med"/>
          </a:ln>
        </p:spPr>
      </p:cxnSp>
      <p:cxnSp>
        <p:nvCxnSpPr>
          <p:cNvPr id="427" name="Shape 427"/>
          <p:cNvCxnSpPr/>
          <p:nvPr/>
        </p:nvCxnSpPr>
        <p:spPr>
          <a:xfrm>
            <a:off x="4606925" y="4495800"/>
            <a:ext cx="0" cy="1828800"/>
          </a:xfrm>
          <a:prstGeom prst="straightConnector1">
            <a:avLst/>
          </a:prstGeom>
          <a:noFill/>
          <a:ln w="25400" cap="rnd" cmpd="sng">
            <a:solidFill>
              <a:schemeClr val="dk1"/>
            </a:solidFill>
            <a:prstDash val="solid"/>
            <a:miter/>
            <a:headEnd type="none" w="med" len="med"/>
            <a:tailEnd type="none" w="med" len="med"/>
          </a:ln>
        </p:spPr>
      </p:cxnSp>
      <p:sp>
        <p:nvSpPr>
          <p:cNvPr id="428" name="Shape 428"/>
          <p:cNvSpPr/>
          <p:nvPr/>
        </p:nvSpPr>
        <p:spPr>
          <a:xfrm rot="-540000">
            <a:off x="3546474" y="3130550"/>
            <a:ext cx="298449" cy="76199"/>
          </a:xfrm>
          <a:custGeom>
            <a:avLst/>
            <a:gdLst/>
            <a:ahLst/>
            <a:cxnLst/>
            <a:rect l="0" t="0" r="0" b="0"/>
            <a:pathLst>
              <a:path w="192" h="112" extrusionOk="0">
                <a:moveTo>
                  <a:pt x="0" y="112"/>
                </a:moveTo>
                <a:cubicBezTo>
                  <a:pt x="32" y="72"/>
                  <a:pt x="64" y="32"/>
                  <a:pt x="96" y="16"/>
                </a:cubicBezTo>
                <a:cubicBezTo>
                  <a:pt x="128" y="0"/>
                  <a:pt x="176" y="16"/>
                  <a:pt x="192" y="16"/>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29" name="Shape 429"/>
          <p:cNvSpPr/>
          <p:nvPr/>
        </p:nvSpPr>
        <p:spPr>
          <a:xfrm rot="-480000">
            <a:off x="3810000" y="4116387"/>
            <a:ext cx="304800" cy="103187"/>
          </a:xfrm>
          <a:custGeom>
            <a:avLst/>
            <a:gdLst/>
            <a:ahLst/>
            <a:cxnLst/>
            <a:rect l="0" t="0" r="0" b="0"/>
            <a:pathLst>
              <a:path w="144" h="112" extrusionOk="0">
                <a:moveTo>
                  <a:pt x="144" y="0"/>
                </a:moveTo>
                <a:cubicBezTo>
                  <a:pt x="132" y="40"/>
                  <a:pt x="120" y="80"/>
                  <a:pt x="96" y="96"/>
                </a:cubicBezTo>
                <a:cubicBezTo>
                  <a:pt x="72" y="112"/>
                  <a:pt x="16" y="96"/>
                  <a:pt x="0" y="96"/>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30" name="Shape 430"/>
          <p:cNvSpPr/>
          <p:nvPr/>
        </p:nvSpPr>
        <p:spPr>
          <a:xfrm>
            <a:off x="4606925" y="5638800"/>
            <a:ext cx="346075" cy="152399"/>
          </a:xfrm>
          <a:custGeom>
            <a:avLst/>
            <a:gdLst/>
            <a:ahLst/>
            <a:cxnLst/>
            <a:rect l="0" t="0" r="0" b="0"/>
            <a:pathLst>
              <a:path w="192" h="56" extrusionOk="0">
                <a:moveTo>
                  <a:pt x="192" y="0"/>
                </a:moveTo>
                <a:cubicBezTo>
                  <a:pt x="160" y="20"/>
                  <a:pt x="128" y="40"/>
                  <a:pt x="96" y="48"/>
                </a:cubicBezTo>
                <a:cubicBezTo>
                  <a:pt x="64" y="56"/>
                  <a:pt x="16" y="48"/>
                  <a:pt x="0" y="4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31" name="Shape 431"/>
          <p:cNvSpPr/>
          <p:nvPr/>
        </p:nvSpPr>
        <p:spPr>
          <a:xfrm>
            <a:off x="3644900" y="3168650"/>
            <a:ext cx="2412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i</a:t>
            </a:r>
          </a:p>
        </p:txBody>
      </p:sp>
      <p:sp>
        <p:nvSpPr>
          <p:cNvPr id="432" name="Shape 432"/>
          <p:cNvSpPr/>
          <p:nvPr/>
        </p:nvSpPr>
        <p:spPr>
          <a:xfrm>
            <a:off x="4572000" y="5562600"/>
            <a:ext cx="3047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e</a:t>
            </a:r>
          </a:p>
        </p:txBody>
      </p:sp>
      <p:sp>
        <p:nvSpPr>
          <p:cNvPr id="433" name="Shape 433"/>
          <p:cNvSpPr/>
          <p:nvPr/>
        </p:nvSpPr>
        <p:spPr>
          <a:xfrm>
            <a:off x="4572000" y="2711450"/>
            <a:ext cx="884236"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Normal</a:t>
            </a:r>
          </a:p>
        </p:txBody>
      </p:sp>
      <p:sp>
        <p:nvSpPr>
          <p:cNvPr id="434" name="Shape 434"/>
          <p:cNvSpPr/>
          <p:nvPr/>
        </p:nvSpPr>
        <p:spPr>
          <a:xfrm>
            <a:off x="644525" y="2819400"/>
            <a:ext cx="1325562"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Incident ray</a:t>
            </a:r>
          </a:p>
        </p:txBody>
      </p:sp>
      <p:sp>
        <p:nvSpPr>
          <p:cNvPr id="435" name="Shape 435"/>
          <p:cNvSpPr/>
          <p:nvPr/>
        </p:nvSpPr>
        <p:spPr>
          <a:xfrm>
            <a:off x="304800" y="5638800"/>
            <a:ext cx="1482724" cy="4572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Emergent ray</a:t>
            </a:r>
          </a:p>
        </p:txBody>
      </p:sp>
      <p:sp>
        <p:nvSpPr>
          <p:cNvPr id="436" name="Shape 436"/>
          <p:cNvSpPr/>
          <p:nvPr/>
        </p:nvSpPr>
        <p:spPr>
          <a:xfrm>
            <a:off x="381000" y="4464050"/>
            <a:ext cx="1482724"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Refracted ray</a:t>
            </a:r>
          </a:p>
        </p:txBody>
      </p:sp>
      <p:sp>
        <p:nvSpPr>
          <p:cNvPr id="437" name="Shape 437"/>
          <p:cNvSpPr/>
          <p:nvPr/>
        </p:nvSpPr>
        <p:spPr>
          <a:xfrm>
            <a:off x="5392737" y="3581400"/>
            <a:ext cx="738187"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Glass</a:t>
            </a:r>
          </a:p>
        </p:txBody>
      </p:sp>
      <p:sp>
        <p:nvSpPr>
          <p:cNvPr id="438" name="Shape 438"/>
          <p:cNvSpPr/>
          <p:nvPr/>
        </p:nvSpPr>
        <p:spPr>
          <a:xfrm>
            <a:off x="5521325" y="3276600"/>
            <a:ext cx="466725"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Air</a:t>
            </a:r>
          </a:p>
        </p:txBody>
      </p:sp>
      <p:sp>
        <p:nvSpPr>
          <p:cNvPr id="439" name="Shape 439"/>
          <p:cNvSpPr/>
          <p:nvPr/>
        </p:nvSpPr>
        <p:spPr>
          <a:xfrm>
            <a:off x="2971800" y="6064250"/>
            <a:ext cx="884236"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Normal</a:t>
            </a:r>
          </a:p>
        </p:txBody>
      </p:sp>
      <p:sp>
        <p:nvSpPr>
          <p:cNvPr id="440" name="Shape 440"/>
          <p:cNvSpPr/>
          <p:nvPr/>
        </p:nvSpPr>
        <p:spPr>
          <a:xfrm>
            <a:off x="3810000" y="3962400"/>
            <a:ext cx="263525"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r</a:t>
            </a:r>
          </a:p>
        </p:txBody>
      </p:sp>
      <p:sp>
        <p:nvSpPr>
          <p:cNvPr id="441" name="Shape 441"/>
          <p:cNvSpPr/>
          <p:nvPr/>
        </p:nvSpPr>
        <p:spPr>
          <a:xfrm>
            <a:off x="2930525" y="5105400"/>
            <a:ext cx="738187"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Glass</a:t>
            </a:r>
          </a:p>
        </p:txBody>
      </p:sp>
      <p:sp>
        <p:nvSpPr>
          <p:cNvPr id="442" name="Shape 442"/>
          <p:cNvSpPr/>
          <p:nvPr/>
        </p:nvSpPr>
        <p:spPr>
          <a:xfrm>
            <a:off x="3006725" y="5454650"/>
            <a:ext cx="466725"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Air</a:t>
            </a:r>
          </a:p>
        </p:txBody>
      </p:sp>
      <p:sp>
        <p:nvSpPr>
          <p:cNvPr id="443" name="Shape 443"/>
          <p:cNvSpPr/>
          <p:nvPr/>
        </p:nvSpPr>
        <p:spPr>
          <a:xfrm>
            <a:off x="6670675" y="4572000"/>
            <a:ext cx="2397125"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b="1" i="0" u="none" strike="noStrike" cap="none">
                <a:solidFill>
                  <a:schemeClr val="dk1"/>
                </a:solidFill>
                <a:latin typeface="Arial"/>
                <a:ea typeface="Arial"/>
                <a:cs typeface="Arial"/>
                <a:sym typeface="Arial"/>
              </a:rPr>
              <a:t>Rectangular glass slab</a:t>
            </a:r>
          </a:p>
        </p:txBody>
      </p:sp>
      <p:cxnSp>
        <p:nvCxnSpPr>
          <p:cNvPr id="444" name="Shape 444"/>
          <p:cNvCxnSpPr/>
          <p:nvPr/>
        </p:nvCxnSpPr>
        <p:spPr>
          <a:xfrm rot="10800000">
            <a:off x="6054724" y="4648200"/>
            <a:ext cx="498475" cy="0"/>
          </a:xfrm>
          <a:prstGeom prst="straightConnector1">
            <a:avLst/>
          </a:prstGeom>
          <a:noFill/>
          <a:ln w="9525" cap="rnd" cmpd="sng">
            <a:solidFill>
              <a:schemeClr val="dk1"/>
            </a:solidFill>
            <a:prstDash val="solid"/>
            <a:miter/>
            <a:headEnd type="none" w="med" len="med"/>
            <a:tailEnd type="triangle" w="lg" len="lg"/>
          </a:ln>
        </p:spPr>
      </p:cxnSp>
      <p:cxnSp>
        <p:nvCxnSpPr>
          <p:cNvPr id="445" name="Shape 445"/>
          <p:cNvCxnSpPr/>
          <p:nvPr/>
        </p:nvCxnSpPr>
        <p:spPr>
          <a:xfrm>
            <a:off x="1981200" y="2971800"/>
            <a:ext cx="1219199" cy="0"/>
          </a:xfrm>
          <a:prstGeom prst="straightConnector1">
            <a:avLst/>
          </a:prstGeom>
          <a:noFill/>
          <a:ln w="9525" cap="rnd" cmpd="sng">
            <a:solidFill>
              <a:schemeClr val="dk1"/>
            </a:solidFill>
            <a:prstDash val="solid"/>
            <a:miter/>
            <a:headEnd type="none" w="med" len="med"/>
            <a:tailEnd type="triangle" w="lg" len="lg"/>
          </a:ln>
        </p:spPr>
      </p:cxnSp>
      <p:cxnSp>
        <p:nvCxnSpPr>
          <p:cNvPr id="446" name="Shape 446"/>
          <p:cNvCxnSpPr/>
          <p:nvPr/>
        </p:nvCxnSpPr>
        <p:spPr>
          <a:xfrm>
            <a:off x="1905000" y="4572000"/>
            <a:ext cx="2362200" cy="0"/>
          </a:xfrm>
          <a:prstGeom prst="straightConnector1">
            <a:avLst/>
          </a:prstGeom>
          <a:noFill/>
          <a:ln w="9525" cap="rnd" cmpd="sng">
            <a:solidFill>
              <a:schemeClr val="dk1"/>
            </a:solidFill>
            <a:prstDash val="solid"/>
            <a:miter/>
            <a:headEnd type="none" w="med" len="med"/>
            <a:tailEnd type="triangle" w="lg" len="lg"/>
          </a:ln>
        </p:spPr>
      </p:cxnSp>
      <p:cxnSp>
        <p:nvCxnSpPr>
          <p:cNvPr id="447" name="Shape 447"/>
          <p:cNvCxnSpPr/>
          <p:nvPr/>
        </p:nvCxnSpPr>
        <p:spPr>
          <a:xfrm>
            <a:off x="1828800" y="5867400"/>
            <a:ext cx="3200399" cy="0"/>
          </a:xfrm>
          <a:prstGeom prst="straightConnector1">
            <a:avLst/>
          </a:prstGeom>
          <a:noFill/>
          <a:ln w="9525" cap="rnd" cmpd="sng">
            <a:solidFill>
              <a:schemeClr val="dk1"/>
            </a:solidFill>
            <a:prstDash val="solid"/>
            <a:miter/>
            <a:headEnd type="none" w="med" len="med"/>
            <a:tailEnd type="triangle" w="lg" len="lg"/>
          </a:ln>
        </p:spPr>
      </p:cxnSp>
      <p:cxnSp>
        <p:nvCxnSpPr>
          <p:cNvPr id="448" name="Shape 448"/>
          <p:cNvCxnSpPr/>
          <p:nvPr/>
        </p:nvCxnSpPr>
        <p:spPr>
          <a:xfrm>
            <a:off x="3886200" y="6172200"/>
            <a:ext cx="685799" cy="0"/>
          </a:xfrm>
          <a:prstGeom prst="straightConnector1">
            <a:avLst/>
          </a:prstGeom>
          <a:noFill/>
          <a:ln w="9525" cap="rnd" cmpd="sng">
            <a:solidFill>
              <a:schemeClr val="dk1"/>
            </a:solidFill>
            <a:prstDash val="solid"/>
            <a:miter/>
            <a:headEnd type="none" w="med" len="med"/>
            <a:tailEnd type="triangle" w="lg" len="lg"/>
          </a:ln>
        </p:spPr>
      </p:cxnSp>
      <p:cxnSp>
        <p:nvCxnSpPr>
          <p:cNvPr id="449" name="Shape 449"/>
          <p:cNvCxnSpPr/>
          <p:nvPr/>
        </p:nvCxnSpPr>
        <p:spPr>
          <a:xfrm flipH="1">
            <a:off x="5562600" y="5715000"/>
            <a:ext cx="533399" cy="533399"/>
          </a:xfrm>
          <a:prstGeom prst="straightConnector1">
            <a:avLst/>
          </a:prstGeom>
          <a:noFill/>
          <a:ln w="25400" cap="rnd" cmpd="sng">
            <a:solidFill>
              <a:schemeClr val="dk1"/>
            </a:solidFill>
            <a:prstDash val="solid"/>
            <a:miter/>
            <a:headEnd type="none" w="med" len="med"/>
            <a:tailEnd type="triangle" w="lg" len="lg"/>
          </a:ln>
        </p:spPr>
      </p:cxnSp>
      <p:sp>
        <p:nvSpPr>
          <p:cNvPr id="450" name="Shape 450"/>
          <p:cNvSpPr/>
          <p:nvPr/>
        </p:nvSpPr>
        <p:spPr>
          <a:xfrm>
            <a:off x="6994525" y="5835650"/>
            <a:ext cx="1768474"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b="1" i="0" u="none" strike="noStrike" cap="none">
                <a:solidFill>
                  <a:schemeClr val="dk1"/>
                </a:solidFill>
                <a:latin typeface="Arial"/>
                <a:ea typeface="Arial"/>
                <a:cs typeface="Arial"/>
                <a:sym typeface="Arial"/>
              </a:rPr>
              <a:t>displacement</a:t>
            </a:r>
          </a:p>
        </p:txBody>
      </p:sp>
      <p:cxnSp>
        <p:nvCxnSpPr>
          <p:cNvPr id="451" name="Shape 451"/>
          <p:cNvCxnSpPr/>
          <p:nvPr/>
        </p:nvCxnSpPr>
        <p:spPr>
          <a:xfrm rot="10800000">
            <a:off x="5791200" y="6019800"/>
            <a:ext cx="1219199" cy="0"/>
          </a:xfrm>
          <a:prstGeom prst="straightConnector1">
            <a:avLst/>
          </a:prstGeom>
          <a:noFill/>
          <a:ln w="9525" cap="rnd" cmpd="sng">
            <a:solidFill>
              <a:schemeClr val="dk1"/>
            </a:solidFill>
            <a:prstDash val="solid"/>
            <a:miter/>
            <a:headEnd type="none" w="med" len="med"/>
            <a:tailEnd type="triangle" w="lg" len="lg"/>
          </a:ln>
        </p:spPr>
      </p:cxnSp>
      <p:cxnSp>
        <p:nvCxnSpPr>
          <p:cNvPr id="452" name="Shape 452"/>
          <p:cNvCxnSpPr/>
          <p:nvPr/>
        </p:nvCxnSpPr>
        <p:spPr>
          <a:xfrm rot="10800000">
            <a:off x="3886200" y="2819400"/>
            <a:ext cx="685799" cy="0"/>
          </a:xfrm>
          <a:prstGeom prst="straightConnector1">
            <a:avLst/>
          </a:prstGeom>
          <a:noFill/>
          <a:ln w="9525" cap="rnd" cmpd="sng">
            <a:solidFill>
              <a:schemeClr val="dk1"/>
            </a:solidFill>
            <a:prstDash val="solid"/>
            <a:miter/>
            <a:headEnd type="none" w="med" len="med"/>
            <a:tailEnd type="triangle" w="lg" len="lg"/>
          </a:ln>
        </p:spPr>
      </p:cxnSp>
      <p:sp>
        <p:nvSpPr>
          <p:cNvPr id="453" name="Shape 453"/>
          <p:cNvSpPr/>
          <p:nvPr/>
        </p:nvSpPr>
        <p:spPr>
          <a:xfrm>
            <a:off x="6781800" y="5454650"/>
            <a:ext cx="2125662"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b="1" i="0" u="none" strike="noStrike" cap="none">
                <a:solidFill>
                  <a:schemeClr val="dk1"/>
                </a:solidFill>
                <a:latin typeface="Arial"/>
                <a:ea typeface="Arial"/>
                <a:cs typeface="Arial"/>
                <a:sym typeface="Arial"/>
              </a:rPr>
              <a:t>Angle of emergence</a:t>
            </a:r>
          </a:p>
        </p:txBody>
      </p:sp>
      <p:cxnSp>
        <p:nvCxnSpPr>
          <p:cNvPr id="454" name="Shape 454"/>
          <p:cNvCxnSpPr/>
          <p:nvPr/>
        </p:nvCxnSpPr>
        <p:spPr>
          <a:xfrm rot="10800000">
            <a:off x="4800600" y="5638800"/>
            <a:ext cx="1904999" cy="0"/>
          </a:xfrm>
          <a:prstGeom prst="straightConnector1">
            <a:avLst/>
          </a:prstGeom>
          <a:noFill/>
          <a:ln w="9525" cap="rnd" cmpd="sng">
            <a:solidFill>
              <a:schemeClr val="dk1"/>
            </a:solidFill>
            <a:prstDash val="solid"/>
            <a:miter/>
            <a:headEnd type="none" w="med" len="med"/>
            <a:tailEnd type="triangle" w="lg" len="lg"/>
          </a:ln>
        </p:spPr>
      </p:cxnSp>
      <p:sp>
        <p:nvSpPr>
          <p:cNvPr id="455" name="Shape 455"/>
          <p:cNvSpPr/>
          <p:nvPr/>
        </p:nvSpPr>
        <p:spPr>
          <a:xfrm>
            <a:off x="304800" y="3048000"/>
            <a:ext cx="1990724"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b="1" i="0" u="none" strike="noStrike" cap="none">
                <a:solidFill>
                  <a:schemeClr val="dk1"/>
                </a:solidFill>
                <a:latin typeface="Arial"/>
                <a:ea typeface="Arial"/>
                <a:cs typeface="Arial"/>
                <a:sym typeface="Arial"/>
              </a:rPr>
              <a:t>Angle of incidence</a:t>
            </a:r>
          </a:p>
        </p:txBody>
      </p:sp>
      <p:cxnSp>
        <p:nvCxnSpPr>
          <p:cNvPr id="456" name="Shape 456"/>
          <p:cNvCxnSpPr/>
          <p:nvPr/>
        </p:nvCxnSpPr>
        <p:spPr>
          <a:xfrm>
            <a:off x="2286000" y="3276600"/>
            <a:ext cx="1371599" cy="0"/>
          </a:xfrm>
          <a:prstGeom prst="straightConnector1">
            <a:avLst/>
          </a:prstGeom>
          <a:noFill/>
          <a:ln w="9525" cap="rnd" cmpd="sng">
            <a:solidFill>
              <a:schemeClr val="dk1"/>
            </a:solidFill>
            <a:prstDash val="solid"/>
            <a:miter/>
            <a:headEnd type="none" w="med" len="med"/>
            <a:tailEnd type="triangle" w="lg" len="lg"/>
          </a:ln>
        </p:spPr>
      </p:cxnSp>
      <p:sp>
        <p:nvSpPr>
          <p:cNvPr id="457" name="Shape 457"/>
          <p:cNvSpPr/>
          <p:nvPr/>
        </p:nvSpPr>
        <p:spPr>
          <a:xfrm>
            <a:off x="228600" y="3810000"/>
            <a:ext cx="1992311"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b="1" i="0" u="none" strike="noStrike" cap="none">
                <a:solidFill>
                  <a:schemeClr val="dk1"/>
                </a:solidFill>
                <a:latin typeface="Arial"/>
                <a:ea typeface="Arial"/>
                <a:cs typeface="Arial"/>
                <a:sym typeface="Arial"/>
              </a:rPr>
              <a:t>Angle of refraction</a:t>
            </a:r>
          </a:p>
        </p:txBody>
      </p:sp>
      <p:cxnSp>
        <p:nvCxnSpPr>
          <p:cNvPr id="458" name="Shape 458"/>
          <p:cNvCxnSpPr/>
          <p:nvPr/>
        </p:nvCxnSpPr>
        <p:spPr>
          <a:xfrm>
            <a:off x="2209800" y="4038600"/>
            <a:ext cx="1676399" cy="0"/>
          </a:xfrm>
          <a:prstGeom prst="straightConnector1">
            <a:avLst/>
          </a:prstGeom>
          <a:noFill/>
          <a:ln w="9525"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ctrTitle"/>
          </p:nvPr>
        </p:nvSpPr>
        <p:spPr>
          <a:xfrm>
            <a:off x="76200" y="76200"/>
            <a:ext cx="8458200"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11a) </a:t>
            </a:r>
            <a:r>
              <a:rPr lang="en-US" sz="3200" b="1" i="0" u="sng" strike="noStrike" cap="none">
                <a:solidFill>
                  <a:srgbClr val="FF3300"/>
                </a:solidFill>
                <a:latin typeface="Times New Roman"/>
                <a:ea typeface="Times New Roman"/>
                <a:cs typeface="Times New Roman"/>
                <a:sym typeface="Times New Roman"/>
              </a:rPr>
              <a:t>Refraction of light</a:t>
            </a:r>
            <a:r>
              <a:rPr lang="en-US" sz="3200" b="1" i="0" u="none" strike="noStrike" cap="none">
                <a:solidFill>
                  <a:srgbClr val="FF3300"/>
                </a:solidFill>
                <a:latin typeface="Times New Roman"/>
                <a:ea typeface="Times New Roman"/>
                <a:cs typeface="Times New Roman"/>
                <a:sym typeface="Times New Roman"/>
              </a:rPr>
              <a:t> :-</a:t>
            </a:r>
          </a:p>
        </p:txBody>
      </p:sp>
      <p:sp>
        <p:nvSpPr>
          <p:cNvPr id="395" name="Shape 395"/>
          <p:cNvSpPr txBox="1">
            <a:spLocks noGrp="1"/>
          </p:cNvSpPr>
          <p:nvPr>
            <p:ph type="subTitle" idx="1"/>
          </p:nvPr>
        </p:nvSpPr>
        <p:spPr>
          <a:xfrm>
            <a:off x="152400" y="609600"/>
            <a:ext cx="8839199" cy="4800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When light travels obliquely from one transparent medium into another it gets bent. This bending of light is called </a:t>
            </a:r>
            <a:r>
              <a:rPr lang="en-US" sz="2000" b="1" i="0" u="none" strike="noStrike" cap="none" dirty="0">
                <a:solidFill>
                  <a:srgbClr val="C00000"/>
                </a:solidFill>
                <a:latin typeface="Arial"/>
                <a:ea typeface="Arial"/>
                <a:cs typeface="Arial"/>
                <a:sym typeface="Arial"/>
              </a:rPr>
              <a:t>refraction of light</a:t>
            </a:r>
            <a:r>
              <a:rPr lang="en-US" sz="2000" b="1" i="0" u="none" strike="noStrike" cap="none" dirty="0">
                <a:solidFill>
                  <a:schemeClr val="tx1"/>
                </a:solidFill>
                <a:latin typeface="Arial"/>
                <a:ea typeface="Arial"/>
                <a:cs typeface="Arial"/>
                <a:sym typeface="Arial"/>
              </a:rPr>
              <a:t>.</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When light travels from a </a:t>
            </a:r>
            <a:r>
              <a:rPr lang="en-US" sz="2000" b="1" i="0" u="none" strike="noStrike" cap="none" dirty="0">
                <a:solidFill>
                  <a:srgbClr val="C00000"/>
                </a:solidFill>
                <a:latin typeface="Arial"/>
                <a:ea typeface="Arial"/>
                <a:cs typeface="Arial"/>
                <a:sym typeface="Arial"/>
              </a:rPr>
              <a:t>rarer</a:t>
            </a:r>
            <a:r>
              <a:rPr lang="en-US" sz="2000" b="1" i="0" u="none" strike="noStrike" cap="none" dirty="0">
                <a:solidFill>
                  <a:schemeClr val="tx1"/>
                </a:solidFill>
                <a:latin typeface="Arial"/>
                <a:ea typeface="Arial"/>
                <a:cs typeface="Arial"/>
                <a:sym typeface="Arial"/>
              </a:rPr>
              <a:t> medium </a:t>
            </a:r>
            <a:r>
              <a:rPr lang="en-US" sz="2000" b="1" i="0" u="none" strike="noStrike" cap="none" dirty="0">
                <a:solidFill>
                  <a:srgbClr val="C00000"/>
                </a:solidFill>
                <a:latin typeface="Arial"/>
                <a:ea typeface="Arial"/>
                <a:cs typeface="Arial"/>
                <a:sym typeface="Arial"/>
              </a:rPr>
              <a:t>to</a:t>
            </a:r>
            <a:r>
              <a:rPr lang="en-US" sz="2000" b="1" i="0" u="none" strike="noStrike" cap="none" dirty="0">
                <a:solidFill>
                  <a:schemeClr val="tx1"/>
                </a:solidFill>
                <a:latin typeface="Arial"/>
                <a:ea typeface="Arial"/>
                <a:cs typeface="Arial"/>
                <a:sym typeface="Arial"/>
              </a:rPr>
              <a:t> a </a:t>
            </a:r>
            <a:r>
              <a:rPr lang="en-US" sz="2000" b="1" i="0" u="none" strike="noStrike" cap="none" dirty="0">
                <a:solidFill>
                  <a:srgbClr val="C00000"/>
                </a:solidFill>
                <a:latin typeface="Arial"/>
                <a:ea typeface="Arial"/>
                <a:cs typeface="Arial"/>
                <a:sym typeface="Arial"/>
              </a:rPr>
              <a:t>denser</a:t>
            </a:r>
            <a:r>
              <a:rPr lang="en-US" sz="2000" b="1" i="0" u="none" strike="noStrike" cap="none" dirty="0">
                <a:solidFill>
                  <a:schemeClr val="tx1"/>
                </a:solidFill>
                <a:latin typeface="Arial"/>
                <a:ea typeface="Arial"/>
                <a:cs typeface="Arial"/>
                <a:sym typeface="Arial"/>
              </a:rPr>
              <a:t> medium, it bends </a:t>
            </a:r>
            <a:r>
              <a:rPr lang="en-US" sz="2000" b="1" i="0" u="none" strike="noStrike" cap="none" dirty="0">
                <a:solidFill>
                  <a:srgbClr val="C00000"/>
                </a:solidFill>
                <a:latin typeface="Arial"/>
                <a:ea typeface="Arial"/>
                <a:cs typeface="Arial"/>
                <a:sym typeface="Arial"/>
              </a:rPr>
              <a:t>towards the normal</a:t>
            </a:r>
            <a:r>
              <a:rPr lang="en-US" sz="2000" b="1" i="0" u="none" strike="noStrike" cap="none" dirty="0">
                <a:solidFill>
                  <a:schemeClr val="tx1"/>
                </a:solidFill>
                <a:latin typeface="Arial"/>
                <a:ea typeface="Arial"/>
                <a:cs typeface="Arial"/>
                <a:sym typeface="Arial"/>
              </a:rPr>
              <a:t>.</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When light travels from a </a:t>
            </a:r>
            <a:r>
              <a:rPr lang="en-US" sz="2000" b="1" i="0" u="none" strike="noStrike" cap="none" dirty="0">
                <a:solidFill>
                  <a:srgbClr val="C00000"/>
                </a:solidFill>
                <a:latin typeface="Arial"/>
                <a:ea typeface="Arial"/>
                <a:cs typeface="Arial"/>
                <a:sym typeface="Arial"/>
              </a:rPr>
              <a:t>denser</a:t>
            </a:r>
            <a:r>
              <a:rPr lang="en-US" sz="2000" b="1" i="0" u="none" strike="noStrike" cap="none" dirty="0">
                <a:solidFill>
                  <a:schemeClr val="tx1"/>
                </a:solidFill>
                <a:latin typeface="Arial"/>
                <a:ea typeface="Arial"/>
                <a:cs typeface="Arial"/>
                <a:sym typeface="Arial"/>
              </a:rPr>
              <a:t> medium to a </a:t>
            </a:r>
            <a:r>
              <a:rPr lang="en-US" sz="2000" b="1" i="0" u="none" strike="noStrike" cap="none">
                <a:solidFill>
                  <a:srgbClr val="C00000"/>
                </a:solidFill>
                <a:latin typeface="Arial"/>
                <a:ea typeface="Arial"/>
                <a:cs typeface="Arial"/>
                <a:sym typeface="Arial"/>
              </a:rPr>
              <a:t>rarer</a:t>
            </a:r>
            <a:r>
              <a:rPr lang="en-US" sz="2000" b="1" i="0" u="none" strike="noStrike" cap="none">
                <a:solidFill>
                  <a:schemeClr val="tx1"/>
                </a:solidFill>
                <a:latin typeface="Arial"/>
                <a:ea typeface="Arial"/>
                <a:cs typeface="Arial"/>
                <a:sym typeface="Arial"/>
              </a:rPr>
              <a:t> </a:t>
            </a:r>
            <a:r>
              <a:rPr lang="en-US" sz="2000" b="1" i="0" u="none" strike="noStrike" cap="none" smtClean="0">
                <a:solidFill>
                  <a:schemeClr val="tx1"/>
                </a:solidFill>
                <a:latin typeface="Arial"/>
                <a:ea typeface="Arial"/>
                <a:cs typeface="Arial"/>
                <a:sym typeface="Arial"/>
              </a:rPr>
              <a:t>medium, it </a:t>
            </a:r>
            <a:r>
              <a:rPr lang="en-US" sz="2000" b="1" i="0" u="none" strike="noStrike" cap="none" dirty="0">
                <a:solidFill>
                  <a:schemeClr val="tx1"/>
                </a:solidFill>
                <a:latin typeface="Arial"/>
                <a:ea typeface="Arial"/>
                <a:cs typeface="Arial"/>
                <a:sym typeface="Arial"/>
              </a:rPr>
              <a:t>bends </a:t>
            </a:r>
            <a:r>
              <a:rPr lang="en-US" sz="2000" b="1" i="0" u="none" strike="noStrike" cap="none" dirty="0">
                <a:solidFill>
                  <a:srgbClr val="C00000"/>
                </a:solidFill>
                <a:latin typeface="Arial"/>
                <a:ea typeface="Arial"/>
                <a:cs typeface="Arial"/>
                <a:sym typeface="Arial"/>
              </a:rPr>
              <a:t>away</a:t>
            </a:r>
            <a:r>
              <a:rPr lang="en-US" sz="2000" b="1" i="0" u="none" strike="noStrike" cap="none" dirty="0">
                <a:solidFill>
                  <a:schemeClr val="tx1"/>
                </a:solidFill>
                <a:latin typeface="Arial"/>
                <a:ea typeface="Arial"/>
                <a:cs typeface="Arial"/>
                <a:sym typeface="Arial"/>
              </a:rPr>
              <a:t> from the normal. </a:t>
            </a:r>
          </a:p>
          <a:p>
            <a:pPr marL="0" marR="0" lvl="0" indent="0" algn="l" rtl="0">
              <a:spcBef>
                <a:spcPts val="360"/>
              </a:spcBef>
              <a:spcAft>
                <a:spcPts val="0"/>
              </a:spcAft>
              <a:buClr>
                <a:srgbClr val="0000FF"/>
              </a:buClr>
              <a:buSzPct val="25000"/>
              <a:buFont typeface="Arial"/>
              <a:buNone/>
            </a:pPr>
            <a:endParaRPr sz="2400" b="0" i="0" u="none" strike="noStrike" cap="none" dirty="0">
              <a:solidFill>
                <a:schemeClr val="tx1"/>
              </a:solidFill>
              <a:latin typeface="Arial"/>
              <a:ea typeface="Arial"/>
              <a:cs typeface="Arial"/>
              <a:sym typeface="Arial"/>
            </a:endParaRPr>
          </a:p>
        </p:txBody>
      </p:sp>
      <p:cxnSp>
        <p:nvCxnSpPr>
          <p:cNvPr id="396" name="Shape 396"/>
          <p:cNvCxnSpPr/>
          <p:nvPr/>
        </p:nvCxnSpPr>
        <p:spPr>
          <a:xfrm>
            <a:off x="685800" y="4800600"/>
            <a:ext cx="2819400" cy="0"/>
          </a:xfrm>
          <a:prstGeom prst="straightConnector1">
            <a:avLst/>
          </a:prstGeom>
          <a:noFill/>
          <a:ln w="38100" cap="rnd" cmpd="sng">
            <a:solidFill>
              <a:schemeClr val="dk1"/>
            </a:solidFill>
            <a:prstDash val="solid"/>
            <a:miter/>
            <a:headEnd type="none" w="med" len="med"/>
            <a:tailEnd type="none" w="med" len="med"/>
          </a:ln>
        </p:spPr>
      </p:cxnSp>
      <p:cxnSp>
        <p:nvCxnSpPr>
          <p:cNvPr id="397" name="Shape 397"/>
          <p:cNvCxnSpPr/>
          <p:nvPr/>
        </p:nvCxnSpPr>
        <p:spPr>
          <a:xfrm>
            <a:off x="990600" y="3657600"/>
            <a:ext cx="1143000" cy="1143000"/>
          </a:xfrm>
          <a:prstGeom prst="straightConnector1">
            <a:avLst/>
          </a:prstGeom>
          <a:noFill/>
          <a:ln w="25400" cap="rnd" cmpd="sng">
            <a:solidFill>
              <a:schemeClr val="dk1"/>
            </a:solidFill>
            <a:prstDash val="solid"/>
            <a:miter/>
            <a:headEnd type="none" w="med" len="med"/>
            <a:tailEnd type="triangle" w="lg" len="lg"/>
          </a:ln>
        </p:spPr>
      </p:cxnSp>
      <p:cxnSp>
        <p:nvCxnSpPr>
          <p:cNvPr id="398" name="Shape 398"/>
          <p:cNvCxnSpPr/>
          <p:nvPr/>
        </p:nvCxnSpPr>
        <p:spPr>
          <a:xfrm>
            <a:off x="2133600" y="4800600"/>
            <a:ext cx="762000" cy="1447800"/>
          </a:xfrm>
          <a:prstGeom prst="straightConnector1">
            <a:avLst/>
          </a:prstGeom>
          <a:noFill/>
          <a:ln w="25400" cap="rnd" cmpd="sng">
            <a:solidFill>
              <a:schemeClr val="dk1"/>
            </a:solidFill>
            <a:prstDash val="solid"/>
            <a:miter/>
            <a:headEnd type="none" w="med" len="med"/>
            <a:tailEnd type="triangle" w="lg" len="lg"/>
          </a:ln>
        </p:spPr>
      </p:cxnSp>
      <p:cxnSp>
        <p:nvCxnSpPr>
          <p:cNvPr id="399" name="Shape 399"/>
          <p:cNvCxnSpPr/>
          <p:nvPr/>
        </p:nvCxnSpPr>
        <p:spPr>
          <a:xfrm>
            <a:off x="2133600" y="3657600"/>
            <a:ext cx="0" cy="2590800"/>
          </a:xfrm>
          <a:prstGeom prst="straightConnector1">
            <a:avLst/>
          </a:prstGeom>
          <a:noFill/>
          <a:ln w="25400" cap="rnd" cmpd="sng">
            <a:solidFill>
              <a:schemeClr val="dk1"/>
            </a:solidFill>
            <a:prstDash val="solid"/>
            <a:miter/>
            <a:headEnd type="none" w="med" len="med"/>
            <a:tailEnd type="none" w="med" len="med"/>
          </a:ln>
        </p:spPr>
      </p:cxnSp>
      <p:cxnSp>
        <p:nvCxnSpPr>
          <p:cNvPr id="400" name="Shape 400"/>
          <p:cNvCxnSpPr/>
          <p:nvPr/>
        </p:nvCxnSpPr>
        <p:spPr>
          <a:xfrm>
            <a:off x="4572000" y="4800600"/>
            <a:ext cx="2743199" cy="0"/>
          </a:xfrm>
          <a:prstGeom prst="straightConnector1">
            <a:avLst/>
          </a:prstGeom>
          <a:noFill/>
          <a:ln w="38100" cap="rnd" cmpd="sng">
            <a:solidFill>
              <a:schemeClr val="dk1"/>
            </a:solidFill>
            <a:prstDash val="solid"/>
            <a:miter/>
            <a:headEnd type="none" w="med" len="med"/>
            <a:tailEnd type="none" w="med" len="med"/>
          </a:ln>
        </p:spPr>
      </p:cxnSp>
      <p:cxnSp>
        <p:nvCxnSpPr>
          <p:cNvPr id="401" name="Shape 401"/>
          <p:cNvCxnSpPr/>
          <p:nvPr/>
        </p:nvCxnSpPr>
        <p:spPr>
          <a:xfrm>
            <a:off x="5943600" y="3733800"/>
            <a:ext cx="0" cy="2590800"/>
          </a:xfrm>
          <a:prstGeom prst="straightConnector1">
            <a:avLst/>
          </a:prstGeom>
          <a:noFill/>
          <a:ln w="25400" cap="rnd" cmpd="sng">
            <a:solidFill>
              <a:schemeClr val="dk1"/>
            </a:solidFill>
            <a:prstDash val="solid"/>
            <a:miter/>
            <a:headEnd type="none" w="med" len="med"/>
            <a:tailEnd type="none" w="med" len="med"/>
          </a:ln>
        </p:spPr>
      </p:cxnSp>
      <p:cxnSp>
        <p:nvCxnSpPr>
          <p:cNvPr id="402" name="Shape 402"/>
          <p:cNvCxnSpPr/>
          <p:nvPr/>
        </p:nvCxnSpPr>
        <p:spPr>
          <a:xfrm>
            <a:off x="4800600" y="3657600"/>
            <a:ext cx="1143000" cy="1143000"/>
          </a:xfrm>
          <a:prstGeom prst="straightConnector1">
            <a:avLst/>
          </a:prstGeom>
          <a:noFill/>
          <a:ln w="25400" cap="rnd" cmpd="sng">
            <a:solidFill>
              <a:schemeClr val="dk1"/>
            </a:solidFill>
            <a:prstDash val="solid"/>
            <a:miter/>
            <a:headEnd type="none" w="med" len="med"/>
            <a:tailEnd type="triangle" w="lg" len="lg"/>
          </a:ln>
        </p:spPr>
      </p:cxnSp>
      <p:cxnSp>
        <p:nvCxnSpPr>
          <p:cNvPr id="403" name="Shape 403"/>
          <p:cNvCxnSpPr/>
          <p:nvPr/>
        </p:nvCxnSpPr>
        <p:spPr>
          <a:xfrm>
            <a:off x="5943600" y="4800600"/>
            <a:ext cx="1828800" cy="990599"/>
          </a:xfrm>
          <a:prstGeom prst="straightConnector1">
            <a:avLst/>
          </a:prstGeom>
          <a:noFill/>
          <a:ln w="25400" cap="rnd" cmpd="sng">
            <a:solidFill>
              <a:schemeClr val="dk1"/>
            </a:solidFill>
            <a:prstDash val="solid"/>
            <a:miter/>
            <a:headEnd type="none" w="med" len="med"/>
            <a:tailEnd type="triangle" w="lg" len="lg"/>
          </a:ln>
        </p:spPr>
      </p:cxnSp>
      <p:sp>
        <p:nvSpPr>
          <p:cNvPr id="404" name="Shape 404"/>
          <p:cNvSpPr/>
          <p:nvPr/>
        </p:nvSpPr>
        <p:spPr>
          <a:xfrm>
            <a:off x="2514600" y="4953000"/>
            <a:ext cx="17526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Denser medium</a:t>
            </a:r>
          </a:p>
        </p:txBody>
      </p:sp>
      <p:sp>
        <p:nvSpPr>
          <p:cNvPr id="405" name="Shape 405"/>
          <p:cNvSpPr/>
          <p:nvPr/>
        </p:nvSpPr>
        <p:spPr>
          <a:xfrm>
            <a:off x="6781800" y="4953000"/>
            <a:ext cx="1550987"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Rarer medium</a:t>
            </a:r>
          </a:p>
        </p:txBody>
      </p:sp>
      <p:sp>
        <p:nvSpPr>
          <p:cNvPr id="406" name="Shape 406"/>
          <p:cNvSpPr/>
          <p:nvPr/>
        </p:nvSpPr>
        <p:spPr>
          <a:xfrm>
            <a:off x="2514600" y="4419600"/>
            <a:ext cx="1550987"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Rarer medium</a:t>
            </a:r>
          </a:p>
        </p:txBody>
      </p:sp>
      <p:sp>
        <p:nvSpPr>
          <p:cNvPr id="407" name="Shape 407"/>
          <p:cNvSpPr/>
          <p:nvPr/>
        </p:nvSpPr>
        <p:spPr>
          <a:xfrm>
            <a:off x="6781800" y="4464050"/>
            <a:ext cx="18288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Denser medium</a:t>
            </a:r>
          </a:p>
        </p:txBody>
      </p:sp>
      <p:sp>
        <p:nvSpPr>
          <p:cNvPr id="408" name="Shape 408"/>
          <p:cNvSpPr/>
          <p:nvPr/>
        </p:nvSpPr>
        <p:spPr>
          <a:xfrm>
            <a:off x="1752600" y="3276600"/>
            <a:ext cx="971550" cy="366711"/>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800" b="1" i="0" u="none" strike="noStrike" cap="none">
                <a:solidFill>
                  <a:schemeClr val="dk1"/>
                </a:solidFill>
                <a:latin typeface="Arial"/>
                <a:ea typeface="Arial"/>
                <a:cs typeface="Arial"/>
                <a:sym typeface="Arial"/>
              </a:rPr>
              <a:t>Normal</a:t>
            </a:r>
          </a:p>
        </p:txBody>
      </p:sp>
      <p:sp>
        <p:nvSpPr>
          <p:cNvPr id="409" name="Shape 409"/>
          <p:cNvSpPr/>
          <p:nvPr/>
        </p:nvSpPr>
        <p:spPr>
          <a:xfrm>
            <a:off x="5480050" y="3367087"/>
            <a:ext cx="971550" cy="366711"/>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800" b="1" i="0" u="none" strike="noStrike" cap="none">
                <a:solidFill>
                  <a:schemeClr val="dk1"/>
                </a:solidFill>
                <a:latin typeface="Arial"/>
                <a:ea typeface="Arial"/>
                <a:cs typeface="Arial"/>
                <a:sym typeface="Arial"/>
              </a:rPr>
              <a:t>Normal</a:t>
            </a:r>
          </a:p>
        </p:txBody>
      </p:sp>
      <p:sp>
        <p:nvSpPr>
          <p:cNvPr id="410" name="Shape 410"/>
          <p:cNvSpPr/>
          <p:nvPr/>
        </p:nvSpPr>
        <p:spPr>
          <a:xfrm rot="-1260000">
            <a:off x="2117724" y="5791200"/>
            <a:ext cx="533400" cy="120649"/>
          </a:xfrm>
          <a:prstGeom prst="leftArrow">
            <a:avLst>
              <a:gd name="adj1" fmla="val 50000"/>
              <a:gd name="adj2" fmla="val 50000"/>
            </a:avLst>
          </a:prstGeom>
          <a:solidFill>
            <a:srgbClr val="0000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411" name="Shape 411"/>
          <p:cNvSpPr/>
          <p:nvPr/>
        </p:nvSpPr>
        <p:spPr>
          <a:xfrm rot="9420000">
            <a:off x="5934074" y="5348287"/>
            <a:ext cx="838200" cy="139700"/>
          </a:xfrm>
          <a:prstGeom prst="leftArrow">
            <a:avLst>
              <a:gd name="adj1" fmla="val 50000"/>
              <a:gd name="adj2" fmla="val 50000"/>
            </a:avLst>
          </a:prstGeom>
          <a:solidFill>
            <a:srgbClr val="0000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412" name="Shape 412"/>
          <p:cNvCxnSpPr/>
          <p:nvPr/>
        </p:nvCxnSpPr>
        <p:spPr>
          <a:xfrm>
            <a:off x="2133600" y="4800600"/>
            <a:ext cx="1219199" cy="1219199"/>
          </a:xfrm>
          <a:prstGeom prst="straightConnector1">
            <a:avLst/>
          </a:prstGeom>
          <a:noFill/>
          <a:ln w="25400" cap="rnd" cmpd="sng">
            <a:solidFill>
              <a:schemeClr val="dk1"/>
            </a:solidFill>
            <a:prstDash val="solid"/>
            <a:miter/>
            <a:headEnd type="none" w="med" len="med"/>
            <a:tailEnd type="none" w="med" len="med"/>
          </a:ln>
        </p:spPr>
      </p:cxnSp>
      <p:cxnSp>
        <p:nvCxnSpPr>
          <p:cNvPr id="413" name="Shape 413"/>
          <p:cNvCxnSpPr/>
          <p:nvPr/>
        </p:nvCxnSpPr>
        <p:spPr>
          <a:xfrm>
            <a:off x="5943600" y="4800600"/>
            <a:ext cx="1371599" cy="1371599"/>
          </a:xfrm>
          <a:prstGeom prst="straightConnector1">
            <a:avLst/>
          </a:prstGeom>
          <a:noFill/>
          <a:ln w="254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ctrTitle"/>
          </p:nvPr>
        </p:nvSpPr>
        <p:spPr>
          <a:xfrm>
            <a:off x="76200" y="76200"/>
            <a:ext cx="8305799" cy="533399"/>
          </a:xfrm>
          <a:prstGeom prst="rect">
            <a:avLst/>
          </a:prstGeom>
          <a:noFill/>
          <a:ln w="9525" cap="rnd" cmpd="sng">
            <a:solidFill>
              <a:schemeClr val="lt1">
                <a:alpha val="65490"/>
              </a:schemeClr>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c) </a:t>
            </a:r>
            <a:r>
              <a:rPr lang="en-US" sz="3200" b="1" i="0" u="sng" strike="noStrike" cap="none">
                <a:solidFill>
                  <a:srgbClr val="FF3300"/>
                </a:solidFill>
                <a:latin typeface="Times New Roman"/>
                <a:ea typeface="Times New Roman"/>
                <a:cs typeface="Times New Roman"/>
                <a:sym typeface="Times New Roman"/>
              </a:rPr>
              <a:t>Laws of refraction of light</a:t>
            </a:r>
            <a:r>
              <a:rPr lang="en-US" sz="3200" b="1" i="0" u="none" strike="noStrike" cap="none">
                <a:solidFill>
                  <a:srgbClr val="FF3300"/>
                </a:solidFill>
                <a:latin typeface="Times New Roman"/>
                <a:ea typeface="Times New Roman"/>
                <a:cs typeface="Times New Roman"/>
                <a:sym typeface="Times New Roman"/>
              </a:rPr>
              <a:t> :-</a:t>
            </a:r>
          </a:p>
        </p:txBody>
      </p:sp>
      <p:sp>
        <p:nvSpPr>
          <p:cNvPr id="465" name="Shape 465"/>
          <p:cNvSpPr txBox="1">
            <a:spLocks noGrp="1"/>
          </p:cNvSpPr>
          <p:nvPr>
            <p:ph type="subTitle" idx="1"/>
          </p:nvPr>
        </p:nvSpPr>
        <p:spPr>
          <a:xfrm>
            <a:off x="76200" y="685800"/>
            <a:ext cx="8915400" cy="6019799"/>
          </a:xfrm>
          <a:prstGeom prst="rect">
            <a:avLst/>
          </a:prstGeom>
          <a:noFill/>
          <a:ln w="9525" cap="rnd" cmpd="sng">
            <a:solidFill>
              <a:schemeClr val="lt1">
                <a:alpha val="65490"/>
              </a:schemeClr>
            </a:solidFill>
            <a:prstDash val="solid"/>
            <a:miter/>
            <a:headEnd type="none" w="med" len="med"/>
            <a:tailEnd type="none" w="med" len="med"/>
          </a:ln>
        </p:spPr>
        <p:txBody>
          <a:bodyPr lIns="91425" tIns="45700" rIns="91425" bIns="45700" anchor="t" anchorCtr="0">
            <a:noAutofit/>
          </a:bodyPr>
          <a:lstStyle/>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The incident ray, the refracted ray and the normal to the interface of two transparent media at the point of incidence, all lie in the same plane.</a:t>
            </a: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II)  The ratio of the sine of angle of incidence to the sine of angle of refraction is a constant, for the light of a given </a:t>
            </a:r>
            <a:r>
              <a:rPr lang="en-US" sz="2000" b="1" i="0" u="none" strike="noStrike" cap="none" dirty="0" err="1">
                <a:solidFill>
                  <a:schemeClr val="tx1"/>
                </a:solidFill>
                <a:latin typeface="Arial"/>
                <a:ea typeface="Arial"/>
                <a:cs typeface="Arial"/>
                <a:sym typeface="Arial"/>
              </a:rPr>
              <a:t>colour</a:t>
            </a:r>
            <a:r>
              <a:rPr lang="en-US" sz="2000" b="1" i="0" u="none" strike="noStrike" cap="none" dirty="0">
                <a:solidFill>
                  <a:schemeClr val="tx1"/>
                </a:solidFill>
                <a:latin typeface="Arial"/>
                <a:ea typeface="Arial"/>
                <a:cs typeface="Arial"/>
                <a:sym typeface="Arial"/>
              </a:rPr>
              <a:t> and for the given pair of media.( This law is also known as Snell`s law of refraction</a:t>
            </a:r>
            <a:r>
              <a:rPr lang="en-US" sz="2000" b="1" i="0" u="none" strike="noStrike" cap="none" dirty="0" smtClean="0">
                <a:solidFill>
                  <a:schemeClr val="tx1"/>
                </a:solidFill>
                <a:latin typeface="Arial"/>
                <a:ea typeface="Arial"/>
                <a:cs typeface="Arial"/>
                <a:sym typeface="Arial"/>
              </a:rPr>
              <a:t>.)                            				  sin </a:t>
            </a:r>
            <a:r>
              <a:rPr lang="en-US" sz="2000" b="1" i="1" u="none" strike="noStrike" cap="none" dirty="0" err="1" smtClean="0">
                <a:solidFill>
                  <a:schemeClr val="tx1"/>
                </a:solidFill>
                <a:latin typeface="Arial"/>
                <a:ea typeface="Arial"/>
                <a:cs typeface="Arial"/>
                <a:sym typeface="Arial"/>
              </a:rPr>
              <a:t>i</a:t>
            </a:r>
            <a:endParaRPr lang="en-US" sz="2000" b="1" i="1" u="none" strike="noStrike" cap="none" dirty="0">
              <a:solidFill>
                <a:schemeClr val="tx1"/>
              </a:solidFill>
              <a:latin typeface="Arial"/>
              <a:ea typeface="Arial"/>
              <a:cs typeface="Arial"/>
              <a:sym typeface="Arial"/>
            </a:endParaRP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  constant               </a:t>
            </a: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a:t>
            </a:r>
            <a:r>
              <a:rPr lang="en-US" sz="2000" b="1" i="0" u="none" strike="noStrike" cap="none" dirty="0" smtClean="0">
                <a:solidFill>
                  <a:schemeClr val="tx1"/>
                </a:solidFill>
                <a:latin typeface="Arial"/>
                <a:ea typeface="Arial"/>
                <a:cs typeface="Arial"/>
                <a:sym typeface="Arial"/>
              </a:rPr>
              <a:t>sin </a:t>
            </a:r>
            <a:r>
              <a:rPr lang="en-US" sz="2000" b="1" i="1" u="none" strike="noStrike" cap="none" dirty="0">
                <a:solidFill>
                  <a:schemeClr val="tx1"/>
                </a:solidFill>
                <a:latin typeface="Arial"/>
                <a:ea typeface="Arial"/>
                <a:cs typeface="Arial"/>
                <a:sym typeface="Arial"/>
              </a:rPr>
              <a:t>r</a:t>
            </a:r>
            <a:r>
              <a:rPr lang="en-US" sz="2000" b="1" i="0" u="none" strike="noStrike" cap="none" dirty="0">
                <a:solidFill>
                  <a:schemeClr val="tx1"/>
                </a:solidFill>
                <a:latin typeface="Arial"/>
                <a:ea typeface="Arial"/>
                <a:cs typeface="Arial"/>
                <a:sym typeface="Arial"/>
              </a:rPr>
              <a:t>  </a:t>
            </a:r>
          </a:p>
          <a:p>
            <a:pPr marL="0" marR="0" lvl="0" indent="609600" algn="l" rtl="0">
              <a:lnSpc>
                <a:spcPct val="80000"/>
              </a:lnSpc>
              <a:spcBef>
                <a:spcPts val="560"/>
              </a:spcBef>
              <a:spcAft>
                <a:spcPts val="0"/>
              </a:spcAft>
              <a:buClr>
                <a:schemeClr val="dk1"/>
              </a:buClr>
              <a:buSzPct val="25000"/>
              <a:buFont typeface="Arial"/>
              <a:buNone/>
            </a:pPr>
            <a:r>
              <a:rPr lang="en-US" sz="1600" b="1" i="0" u="none" strike="noStrike" cap="none" dirty="0">
                <a:solidFill>
                  <a:schemeClr val="dk1"/>
                </a:solidFill>
                <a:latin typeface="Arial"/>
                <a:ea typeface="Arial"/>
                <a:cs typeface="Arial"/>
                <a:sym typeface="Arial"/>
              </a:rPr>
              <a:t>   </a:t>
            </a:r>
            <a:r>
              <a:rPr lang="en-US" sz="2800" b="1" i="0" u="none" strike="noStrike" cap="none" dirty="0">
                <a:solidFill>
                  <a:srgbClr val="FF3300"/>
                </a:solidFill>
                <a:latin typeface="Times New Roman"/>
                <a:ea typeface="Times New Roman"/>
                <a:cs typeface="Times New Roman"/>
                <a:sym typeface="Times New Roman"/>
              </a:rPr>
              <a:t>d)</a:t>
            </a:r>
            <a:r>
              <a:rPr lang="en-US" sz="1600" b="1" i="0" u="none" strike="noStrike" cap="none" dirty="0">
                <a:solidFill>
                  <a:srgbClr val="FF3300"/>
                </a:solidFill>
                <a:latin typeface="Times New Roman"/>
                <a:ea typeface="Times New Roman"/>
                <a:cs typeface="Times New Roman"/>
                <a:sym typeface="Times New Roman"/>
              </a:rPr>
              <a:t> </a:t>
            </a:r>
            <a:r>
              <a:rPr lang="en-US" sz="2800" b="1" i="0" u="sng" strike="noStrike" cap="none" dirty="0">
                <a:solidFill>
                  <a:srgbClr val="FF3300"/>
                </a:solidFill>
                <a:latin typeface="Times New Roman"/>
                <a:ea typeface="Times New Roman"/>
                <a:cs typeface="Times New Roman"/>
                <a:sym typeface="Times New Roman"/>
              </a:rPr>
              <a:t>Refractive index</a:t>
            </a:r>
            <a:r>
              <a:rPr lang="en-US" sz="2800" b="1" i="0" u="none" strike="noStrike" cap="none" dirty="0">
                <a:solidFill>
                  <a:srgbClr val="FF3300"/>
                </a:solidFill>
                <a:latin typeface="Times New Roman"/>
                <a:ea typeface="Times New Roman"/>
                <a:cs typeface="Times New Roman"/>
                <a:sym typeface="Times New Roman"/>
              </a:rPr>
              <a:t> :-</a:t>
            </a:r>
          </a:p>
          <a:p>
            <a:pPr marL="0" marR="0" lvl="0" indent="609600" algn="l" rtl="0">
              <a:lnSpc>
                <a:spcPct val="80000"/>
              </a:lnSpc>
              <a:spcBef>
                <a:spcPts val="400"/>
              </a:spcBef>
              <a:spcAft>
                <a:spcPts val="0"/>
              </a:spcAft>
              <a:buClr>
                <a:schemeClr val="dk1"/>
              </a:buClr>
              <a:buSzPct val="25000"/>
              <a:buFont typeface="Arial"/>
              <a:buNone/>
            </a:pPr>
            <a:r>
              <a:rPr lang="en-US" sz="1600" b="1" i="0" u="none" strike="noStrike" cap="none" dirty="0">
                <a:solidFill>
                  <a:schemeClr val="dk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The absolute  refractive index of a medium is the ratio of the speed light in air or vacuum to the speed of light in medium.</a:t>
            </a:r>
          </a:p>
          <a:p>
            <a:pPr marL="0" marR="0" lvl="0" indent="609600" algn="l" rtl="0">
              <a:lnSpc>
                <a:spcPct val="80000"/>
              </a:lnSpc>
              <a:spcBef>
                <a:spcPts val="400"/>
              </a:spcBef>
              <a:spcAft>
                <a:spcPts val="0"/>
              </a:spcAft>
              <a:buClr>
                <a:schemeClr val="dk1"/>
              </a:buClr>
              <a:buSzPct val="25000"/>
              <a:buFont typeface="Arial"/>
              <a:buNone/>
            </a:pPr>
            <a:r>
              <a:rPr lang="en-US" sz="1600" b="1" i="0" u="none" strike="noStrike" cap="none" dirty="0">
                <a:solidFill>
                  <a:schemeClr val="tx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Speed of light in air or vacuum        </a:t>
            </a:r>
            <a:r>
              <a:rPr lang="en-US" sz="2000" b="1" i="1" u="none" strike="noStrike" cap="none" dirty="0">
                <a:solidFill>
                  <a:schemeClr val="tx1"/>
                </a:solidFill>
                <a:latin typeface="Arial"/>
                <a:ea typeface="Arial"/>
                <a:cs typeface="Arial"/>
                <a:sym typeface="Arial"/>
              </a:rPr>
              <a:t>   c    </a:t>
            </a:r>
            <a:r>
              <a:rPr lang="en-US" sz="2000" b="1" i="0" u="none" strike="noStrike" cap="none" dirty="0">
                <a:solidFill>
                  <a:schemeClr val="tx1"/>
                </a:solidFill>
                <a:latin typeface="Arial"/>
                <a:ea typeface="Arial"/>
                <a:cs typeface="Arial"/>
                <a:sym typeface="Arial"/>
              </a:rPr>
              <a:t>                   </a:t>
            </a:r>
            <a:r>
              <a:rPr lang="en-US" sz="2000" b="1" i="0" u="none" strike="noStrike" cap="none" dirty="0" smtClean="0">
                <a:solidFill>
                  <a:schemeClr val="tx1"/>
                </a:solidFill>
                <a:latin typeface="Arial"/>
                <a:ea typeface="Arial"/>
                <a:cs typeface="Arial"/>
                <a:sym typeface="Arial"/>
              </a:rPr>
              <a:t>      </a:t>
            </a: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smtClean="0">
                <a:solidFill>
                  <a:schemeClr val="tx1"/>
                </a:solidFill>
                <a:latin typeface="Arial"/>
                <a:ea typeface="Arial"/>
                <a:cs typeface="Arial"/>
                <a:sym typeface="Arial"/>
              </a:rPr>
              <a:t>           Refractive index =                                                          </a:t>
            </a:r>
            <a:r>
              <a:rPr lang="en-US" sz="2000" b="1" i="1" u="none" strike="noStrike" cap="none" dirty="0" smtClean="0">
                <a:solidFill>
                  <a:schemeClr val="tx1"/>
                </a:solidFill>
                <a:latin typeface="Arial"/>
                <a:ea typeface="Arial"/>
                <a:cs typeface="Arial"/>
                <a:sym typeface="Arial"/>
              </a:rPr>
              <a:t>n =</a:t>
            </a: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smtClean="0">
                <a:solidFill>
                  <a:schemeClr val="tx1"/>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Speed of light in  the medium             </a:t>
            </a:r>
            <a:r>
              <a:rPr lang="en-US" sz="2000" b="1" i="1" u="none" strike="noStrike" cap="none" dirty="0">
                <a:solidFill>
                  <a:schemeClr val="tx1"/>
                </a:solidFill>
                <a:latin typeface="Arial"/>
                <a:ea typeface="Arial"/>
                <a:cs typeface="Arial"/>
                <a:sym typeface="Arial"/>
              </a:rPr>
              <a:t>v </a:t>
            </a:r>
            <a:r>
              <a:rPr lang="en-US" sz="2000" b="1" i="0" u="none" strike="noStrike" cap="none" dirty="0">
                <a:solidFill>
                  <a:schemeClr val="tx1"/>
                </a:solidFill>
                <a:latin typeface="Arial"/>
                <a:ea typeface="Arial"/>
                <a:cs typeface="Arial"/>
                <a:sym typeface="Arial"/>
              </a:rPr>
              <a:t>                                                                    </a:t>
            </a:r>
          </a:p>
          <a:p>
            <a:pPr marL="0" marR="0" lvl="0" indent="60960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tx1"/>
                </a:solidFill>
                <a:latin typeface="Arial"/>
                <a:ea typeface="Arial"/>
                <a:cs typeface="Arial"/>
                <a:sym typeface="Arial"/>
              </a:rPr>
              <a:t>        The relative refractive index of a medium 2 with respect to a medium 1 is the ratio of the speed of light in medium 1 to the speed of light in medium 2.    </a:t>
            </a:r>
          </a:p>
        </p:txBody>
      </p:sp>
      <p:cxnSp>
        <p:nvCxnSpPr>
          <p:cNvPr id="466" name="Shape 466"/>
          <p:cNvCxnSpPr/>
          <p:nvPr/>
        </p:nvCxnSpPr>
        <p:spPr>
          <a:xfrm>
            <a:off x="4038600" y="2667000"/>
            <a:ext cx="685799" cy="0"/>
          </a:xfrm>
          <a:prstGeom prst="straightConnector1">
            <a:avLst/>
          </a:prstGeom>
          <a:noFill/>
          <a:ln w="25400" cap="rnd" cmpd="sng">
            <a:solidFill>
              <a:srgbClr val="0000FF"/>
            </a:solidFill>
            <a:prstDash val="solid"/>
            <a:miter/>
            <a:headEnd type="none" w="med" len="med"/>
            <a:tailEnd type="none" w="med" len="med"/>
          </a:ln>
        </p:spPr>
      </p:cxnSp>
      <p:cxnSp>
        <p:nvCxnSpPr>
          <p:cNvPr id="467" name="Shape 467"/>
          <p:cNvCxnSpPr/>
          <p:nvPr/>
        </p:nvCxnSpPr>
        <p:spPr>
          <a:xfrm>
            <a:off x="3276600" y="4572000"/>
            <a:ext cx="3657600" cy="0"/>
          </a:xfrm>
          <a:prstGeom prst="straightConnector1">
            <a:avLst/>
          </a:prstGeom>
          <a:noFill/>
          <a:ln w="25400" cap="rnd" cmpd="sng">
            <a:solidFill>
              <a:srgbClr val="0000FF"/>
            </a:solidFill>
            <a:prstDash val="solid"/>
            <a:miter/>
            <a:headEnd type="none" w="med" len="med"/>
            <a:tailEnd type="none" w="med" len="med"/>
          </a:ln>
        </p:spPr>
      </p:cxnSp>
      <p:sp>
        <p:nvSpPr>
          <p:cNvPr id="468" name="Shape 468"/>
          <p:cNvSpPr/>
          <p:nvPr/>
        </p:nvSpPr>
        <p:spPr>
          <a:xfrm>
            <a:off x="609600" y="5637212"/>
            <a:ext cx="8153399" cy="1144587"/>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Arial"/>
              <a:ea typeface="Arial"/>
              <a:cs typeface="Arial"/>
              <a:sym typeface="Arial"/>
            </a:endParaRPr>
          </a:p>
          <a:p>
            <a:pPr marL="0" marR="0" lvl="0" indent="0" algn="l" rtl="0">
              <a:spcBef>
                <a:spcPts val="0"/>
              </a:spcBef>
              <a:buNone/>
            </a:pPr>
            <a:r>
              <a:rPr lang="en-US" sz="3200" b="1" i="1" u="none" strike="noStrike" cap="none" baseline="30000">
                <a:solidFill>
                  <a:srgbClr val="0000FF"/>
                </a:solidFill>
                <a:latin typeface="Arial"/>
                <a:ea typeface="Arial"/>
                <a:cs typeface="Arial"/>
                <a:sym typeface="Arial"/>
              </a:rPr>
              <a:t>n</a:t>
            </a:r>
            <a:r>
              <a:rPr lang="en-US" sz="3200" b="1" i="1" u="none" strike="noStrike" cap="none" baseline="-25000">
                <a:solidFill>
                  <a:srgbClr val="0000FF"/>
                </a:solidFill>
                <a:latin typeface="Arial"/>
                <a:ea typeface="Arial"/>
                <a:cs typeface="Arial"/>
                <a:sym typeface="Arial"/>
              </a:rPr>
              <a:t>21</a:t>
            </a:r>
            <a:r>
              <a:rPr lang="en-US" sz="3200" b="1" i="0" u="none" strike="noStrike" cap="none" baseline="30000">
                <a:solidFill>
                  <a:srgbClr val="0000FF"/>
                </a:solidFill>
                <a:latin typeface="Arial"/>
                <a:ea typeface="Arial"/>
                <a:cs typeface="Arial"/>
                <a:sym typeface="Arial"/>
              </a:rPr>
              <a:t>  =      Speed of light in medium 1         </a:t>
            </a:r>
            <a:r>
              <a:rPr lang="en-US" sz="2000" b="1" i="1" u="none" strike="noStrike" cap="none">
                <a:solidFill>
                  <a:srgbClr val="0000FF"/>
                </a:solidFill>
                <a:latin typeface="Arial"/>
                <a:ea typeface="Arial"/>
                <a:cs typeface="Arial"/>
                <a:sym typeface="Arial"/>
              </a:rPr>
              <a:t>n </a:t>
            </a:r>
            <a:r>
              <a:rPr lang="en-US" sz="2800" b="1" i="1" u="none" strike="noStrike" cap="none" baseline="-25000">
                <a:solidFill>
                  <a:srgbClr val="0000FF"/>
                </a:solidFill>
                <a:latin typeface="Arial"/>
                <a:ea typeface="Arial"/>
                <a:cs typeface="Arial"/>
                <a:sym typeface="Arial"/>
              </a:rPr>
              <a:t>21 </a:t>
            </a:r>
            <a:r>
              <a:rPr lang="en-US" sz="3200" b="1" i="1" u="none" strike="noStrike" cap="none" baseline="30000">
                <a:solidFill>
                  <a:srgbClr val="0000FF"/>
                </a:solidFill>
                <a:latin typeface="Arial"/>
                <a:ea typeface="Arial"/>
                <a:cs typeface="Arial"/>
                <a:sym typeface="Arial"/>
              </a:rPr>
              <a:t> =    v</a:t>
            </a:r>
            <a:r>
              <a:rPr lang="en-US" sz="2800" b="1" i="1" u="none" strike="noStrike" cap="none" baseline="-25000">
                <a:solidFill>
                  <a:srgbClr val="0000FF"/>
                </a:solidFill>
                <a:latin typeface="Arial"/>
                <a:ea typeface="Arial"/>
                <a:cs typeface="Arial"/>
                <a:sym typeface="Arial"/>
              </a:rPr>
              <a:t>1</a:t>
            </a:r>
            <a:r>
              <a:rPr lang="en-US" sz="3200" b="1" i="1" u="none" strike="noStrike" cap="none">
                <a:solidFill>
                  <a:srgbClr val="0000FF"/>
                </a:solidFill>
                <a:latin typeface="Arial"/>
                <a:ea typeface="Arial"/>
                <a:cs typeface="Arial"/>
                <a:sym typeface="Arial"/>
              </a:rPr>
              <a:t> / </a:t>
            </a:r>
            <a:r>
              <a:rPr lang="en-US" sz="2000" b="1" i="1" u="none" strike="noStrike" cap="none">
                <a:solidFill>
                  <a:srgbClr val="0000FF"/>
                </a:solidFill>
                <a:latin typeface="Arial"/>
                <a:ea typeface="Arial"/>
                <a:cs typeface="Arial"/>
                <a:sym typeface="Arial"/>
              </a:rPr>
              <a:t>v</a:t>
            </a:r>
            <a:r>
              <a:rPr lang="en-US" sz="2800" b="1" i="1" u="none" strike="noStrike" cap="none" baseline="-25000">
                <a:solidFill>
                  <a:srgbClr val="0000FF"/>
                </a:solidFill>
                <a:latin typeface="Arial"/>
                <a:ea typeface="Arial"/>
                <a:cs typeface="Arial"/>
                <a:sym typeface="Arial"/>
              </a:rPr>
              <a:t>2</a:t>
            </a:r>
          </a:p>
          <a:p>
            <a:pPr marL="0" marR="0" lvl="0" indent="0" algn="l" rtl="0">
              <a:spcBef>
                <a:spcPts val="0"/>
              </a:spcBef>
              <a:buNone/>
            </a:pPr>
            <a:r>
              <a:rPr lang="en-US" sz="3200" b="1" i="0" u="none" strike="noStrike" cap="none" baseline="30000">
                <a:solidFill>
                  <a:srgbClr val="0000FF"/>
                </a:solidFill>
                <a:latin typeface="Arial"/>
                <a:ea typeface="Arial"/>
                <a:cs typeface="Arial"/>
                <a:sym typeface="Arial"/>
              </a:rPr>
              <a:t>                Speed of light in medium 2                   </a:t>
            </a:r>
          </a:p>
        </p:txBody>
      </p:sp>
      <p:cxnSp>
        <p:nvCxnSpPr>
          <p:cNvPr id="469" name="Shape 469"/>
          <p:cNvCxnSpPr/>
          <p:nvPr/>
        </p:nvCxnSpPr>
        <p:spPr>
          <a:xfrm>
            <a:off x="1905000" y="6248400"/>
            <a:ext cx="3429000" cy="0"/>
          </a:xfrm>
          <a:prstGeom prst="straightConnector1">
            <a:avLst/>
          </a:prstGeom>
          <a:noFill/>
          <a:ln w="25400" cap="rnd" cmpd="sng">
            <a:solidFill>
              <a:srgbClr val="0000FF"/>
            </a:solidFill>
            <a:prstDash val="solid"/>
            <a:miter/>
            <a:headEnd type="none" w="med" len="med"/>
            <a:tailEnd type="none" w="med" len="med"/>
          </a:ln>
        </p:spPr>
      </p:cxnSp>
      <p:cxnSp>
        <p:nvCxnSpPr>
          <p:cNvPr id="470" name="Shape 470"/>
          <p:cNvCxnSpPr/>
          <p:nvPr/>
        </p:nvCxnSpPr>
        <p:spPr>
          <a:xfrm>
            <a:off x="8305800" y="4495800"/>
            <a:ext cx="304799" cy="0"/>
          </a:xfrm>
          <a:prstGeom prst="straightConnector1">
            <a:avLst/>
          </a:prstGeom>
          <a:noFill/>
          <a:ln w="25400" cap="rnd" cmpd="sng">
            <a:solidFill>
              <a:srgbClr val="0000FF"/>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401228"/>
            <a:ext cx="8839200" cy="1470024"/>
          </a:xfrm>
        </p:spPr>
        <p:txBody>
          <a:bodyPr/>
          <a:lstStyle/>
          <a:p>
            <a:r>
              <a:rPr lang="en-US" sz="3200" dirty="0"/>
              <a:t>https://en.wikipedia.org/wiki/Willebrord_Snellius</a:t>
            </a:r>
          </a:p>
        </p:txBody>
      </p:sp>
      <p:pic>
        <p:nvPicPr>
          <p:cNvPr id="1026" name="Picture 2" descr="https://micro.magnet.fsu.edu/optics/timeline/people/antiqueimages/sne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762000"/>
            <a:ext cx="502920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6888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ctrTitle"/>
          </p:nvPr>
        </p:nvSpPr>
        <p:spPr>
          <a:xfrm>
            <a:off x="76200" y="76200"/>
            <a:ext cx="85343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12) </a:t>
            </a:r>
            <a:r>
              <a:rPr lang="en-US" sz="3200" b="1" i="0" u="sng" strike="noStrike" cap="none">
                <a:solidFill>
                  <a:srgbClr val="FF3300"/>
                </a:solidFill>
                <a:latin typeface="Times New Roman"/>
                <a:ea typeface="Times New Roman"/>
                <a:cs typeface="Times New Roman"/>
                <a:sym typeface="Times New Roman"/>
              </a:rPr>
              <a:t>Spherical lenses</a:t>
            </a:r>
            <a:r>
              <a:rPr lang="en-US" sz="3200" b="1" i="0" u="none" strike="noStrike" cap="none">
                <a:solidFill>
                  <a:srgbClr val="FF3300"/>
                </a:solidFill>
                <a:latin typeface="Times New Roman"/>
                <a:ea typeface="Times New Roman"/>
                <a:cs typeface="Times New Roman"/>
                <a:sym typeface="Times New Roman"/>
              </a:rPr>
              <a:t> :-</a:t>
            </a:r>
          </a:p>
        </p:txBody>
      </p:sp>
      <p:sp>
        <p:nvSpPr>
          <p:cNvPr id="477" name="Shape 477"/>
          <p:cNvSpPr txBox="1">
            <a:spLocks noGrp="1"/>
          </p:cNvSpPr>
          <p:nvPr>
            <p:ph type="subTitle" idx="1"/>
          </p:nvPr>
        </p:nvSpPr>
        <p:spPr>
          <a:xfrm>
            <a:off x="152400" y="533400"/>
            <a:ext cx="8839199" cy="61721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A spherical lens is a transparent material bounded by two surfaces one or both of which are spherical.</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Spherical lenses are of two main types. They are convex and concave lenses.</a:t>
            </a:r>
          </a:p>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err="1">
                <a:solidFill>
                  <a:srgbClr val="FF3300"/>
                </a:solidFill>
                <a:latin typeface="Arial"/>
                <a:ea typeface="Arial"/>
                <a:cs typeface="Arial"/>
                <a:sym typeface="Arial"/>
              </a:rPr>
              <a:t>i</a:t>
            </a:r>
            <a:r>
              <a:rPr lang="en-US" sz="2000" b="1" i="0" u="none" strike="noStrike" cap="none" dirty="0">
                <a:solidFill>
                  <a:srgbClr val="FF3300"/>
                </a:solidFill>
                <a:latin typeface="Arial"/>
                <a:ea typeface="Arial"/>
                <a:cs typeface="Arial"/>
                <a:sym typeface="Arial"/>
              </a:rPr>
              <a:t>) </a:t>
            </a:r>
            <a:r>
              <a:rPr lang="en-US" sz="2000" b="1" i="0" u="sng" strike="noStrike" cap="none" dirty="0">
                <a:solidFill>
                  <a:srgbClr val="FF3300"/>
                </a:solidFill>
                <a:latin typeface="Arial"/>
                <a:ea typeface="Arial"/>
                <a:cs typeface="Arial"/>
                <a:sym typeface="Arial"/>
              </a:rPr>
              <a:t>Convex lens</a:t>
            </a:r>
            <a:r>
              <a:rPr lang="en-US" sz="2000" b="1" i="0" u="none" strike="noStrike" cap="none" dirty="0">
                <a:solidFill>
                  <a:srgbClr val="FF3300"/>
                </a:solidFill>
                <a:latin typeface="Arial"/>
                <a:ea typeface="Arial"/>
                <a:cs typeface="Arial"/>
                <a:sym typeface="Arial"/>
              </a:rPr>
              <a:t> :-</a:t>
            </a: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is thicker in the middle and thinner at the edges. Rays of light parallel to the principal axis after refraction through a convex lens meet at a point (</a:t>
            </a:r>
            <a:r>
              <a:rPr lang="en-US" sz="2000" b="1" i="0" u="none" strike="noStrike" cap="none" dirty="0">
                <a:solidFill>
                  <a:srgbClr val="FF0000"/>
                </a:solidFill>
                <a:latin typeface="Arial"/>
                <a:ea typeface="Arial"/>
                <a:cs typeface="Arial"/>
                <a:sym typeface="Arial"/>
              </a:rPr>
              <a:t>converge)</a:t>
            </a:r>
            <a:r>
              <a:rPr lang="en-US" sz="2000" b="1" i="0" u="none" strike="noStrike" cap="none" dirty="0">
                <a:solidFill>
                  <a:schemeClr val="tx1"/>
                </a:solidFill>
                <a:latin typeface="Arial"/>
                <a:ea typeface="Arial"/>
                <a:cs typeface="Arial"/>
                <a:sym typeface="Arial"/>
              </a:rPr>
              <a:t> on the principal axis.</a:t>
            </a:r>
          </a:p>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FF3300"/>
                </a:solidFill>
                <a:latin typeface="Arial"/>
                <a:ea typeface="Arial"/>
                <a:cs typeface="Arial"/>
                <a:sym typeface="Arial"/>
              </a:rPr>
              <a:t>ii) </a:t>
            </a:r>
            <a:r>
              <a:rPr lang="en-US" sz="2000" b="1" i="0" u="sng" strike="noStrike" cap="none" dirty="0">
                <a:solidFill>
                  <a:srgbClr val="FF3300"/>
                </a:solidFill>
                <a:latin typeface="Arial"/>
                <a:ea typeface="Arial"/>
                <a:cs typeface="Arial"/>
                <a:sym typeface="Arial"/>
              </a:rPr>
              <a:t>Concave lens</a:t>
            </a:r>
            <a:r>
              <a:rPr lang="en-US" sz="2000" b="1" i="0" u="none" strike="noStrike" cap="none" dirty="0">
                <a:solidFill>
                  <a:srgbClr val="FF3300"/>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  is thinner in the middle and thicker at the edges. Rays of light parallel to the principal axis after refraction get </a:t>
            </a:r>
            <a:r>
              <a:rPr lang="en-US" sz="2000" b="1" i="0" u="none" strike="noStrike" cap="none" dirty="0">
                <a:solidFill>
                  <a:srgbClr val="FF0000"/>
                </a:solidFill>
                <a:latin typeface="Arial"/>
                <a:ea typeface="Arial"/>
                <a:cs typeface="Arial"/>
                <a:sym typeface="Arial"/>
              </a:rPr>
              <a:t>diverged </a:t>
            </a:r>
            <a:r>
              <a:rPr lang="en-US" sz="2000" b="1" i="0" u="none" strike="noStrike" cap="none" dirty="0">
                <a:solidFill>
                  <a:schemeClr val="tx1"/>
                </a:solidFill>
                <a:latin typeface="Arial"/>
                <a:ea typeface="Arial"/>
                <a:cs typeface="Arial"/>
                <a:sym typeface="Arial"/>
              </a:rPr>
              <a:t>and </a:t>
            </a:r>
            <a:r>
              <a:rPr lang="en-US" sz="2000" b="1" i="0" u="none" strike="noStrike" cap="none">
                <a:solidFill>
                  <a:schemeClr val="tx1"/>
                </a:solidFill>
                <a:latin typeface="Arial"/>
                <a:ea typeface="Arial"/>
                <a:cs typeface="Arial"/>
                <a:sym typeface="Arial"/>
              </a:rPr>
              <a:t>appear </a:t>
            </a:r>
            <a:r>
              <a:rPr lang="en-US" sz="2000" b="1" i="0" u="none" strike="noStrike" cap="none" smtClean="0">
                <a:solidFill>
                  <a:schemeClr val="tx1"/>
                </a:solidFill>
                <a:latin typeface="Arial"/>
                <a:ea typeface="Arial"/>
                <a:cs typeface="Arial"/>
                <a:sym typeface="Arial"/>
              </a:rPr>
              <a:t>to </a:t>
            </a:r>
            <a:r>
              <a:rPr lang="en-US" sz="2000" b="1" i="0" u="none" strike="noStrike" cap="none" dirty="0">
                <a:solidFill>
                  <a:schemeClr val="tx1"/>
                </a:solidFill>
                <a:latin typeface="Arial"/>
                <a:ea typeface="Arial"/>
                <a:cs typeface="Arial"/>
                <a:sym typeface="Arial"/>
              </a:rPr>
              <a:t>come from a point on the principal axis on the same side of the lens.</a:t>
            </a: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F</a:t>
            </a:r>
            <a:r>
              <a:rPr lang="en-US" sz="2000" b="1" i="0" u="none" strike="noStrike" cap="none" dirty="0">
                <a:solidFill>
                  <a:srgbClr val="0000FF"/>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F</a:t>
            </a:r>
            <a:endParaRPr lang="en-US" sz="2000" b="1"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a:t>
            </a:r>
          </a:p>
        </p:txBody>
      </p:sp>
      <p:sp>
        <p:nvSpPr>
          <p:cNvPr id="478" name="Shape 478"/>
          <p:cNvSpPr/>
          <p:nvPr/>
        </p:nvSpPr>
        <p:spPr>
          <a:xfrm>
            <a:off x="2514600" y="4192587"/>
            <a:ext cx="381000" cy="2362200"/>
          </a:xfrm>
          <a:prstGeom prst="ellipse">
            <a:avLst/>
          </a:prstGeom>
          <a:solidFill>
            <a:srgbClr val="FFFFFF"/>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479" name="Shape 479"/>
          <p:cNvSpPr/>
          <p:nvPr/>
        </p:nvSpPr>
        <p:spPr>
          <a:xfrm rot="-180000">
            <a:off x="6248400" y="4114799"/>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80" name="Shape 480"/>
          <p:cNvSpPr/>
          <p:nvPr/>
        </p:nvSpPr>
        <p:spPr>
          <a:xfrm>
            <a:off x="6858000" y="41148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481" name="Shape 481"/>
          <p:cNvCxnSpPr/>
          <p:nvPr/>
        </p:nvCxnSpPr>
        <p:spPr>
          <a:xfrm>
            <a:off x="6324600" y="64770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482" name="Shape 482"/>
          <p:cNvCxnSpPr/>
          <p:nvPr/>
        </p:nvCxnSpPr>
        <p:spPr>
          <a:xfrm>
            <a:off x="6324600" y="4114800"/>
            <a:ext cx="762000" cy="0"/>
          </a:xfrm>
          <a:prstGeom prst="straightConnector1">
            <a:avLst/>
          </a:prstGeom>
          <a:noFill/>
          <a:ln w="25400" cap="rnd" cmpd="sng">
            <a:solidFill>
              <a:schemeClr val="dk1"/>
            </a:solidFill>
            <a:prstDash val="solid"/>
            <a:miter/>
            <a:headEnd type="none" w="med" len="med"/>
            <a:tailEnd type="none" w="med" len="med"/>
          </a:ln>
        </p:spPr>
      </p:cxnSp>
      <p:cxnSp>
        <p:nvCxnSpPr>
          <p:cNvPr id="483" name="Shape 483"/>
          <p:cNvCxnSpPr/>
          <p:nvPr/>
        </p:nvCxnSpPr>
        <p:spPr>
          <a:xfrm>
            <a:off x="609600" y="4878387"/>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484" name="Shape 484"/>
          <p:cNvCxnSpPr/>
          <p:nvPr/>
        </p:nvCxnSpPr>
        <p:spPr>
          <a:xfrm>
            <a:off x="609600" y="4497387"/>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485" name="Shape 485"/>
          <p:cNvCxnSpPr/>
          <p:nvPr/>
        </p:nvCxnSpPr>
        <p:spPr>
          <a:xfrm>
            <a:off x="609600" y="6097587"/>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486" name="Shape 486"/>
          <p:cNvCxnSpPr/>
          <p:nvPr/>
        </p:nvCxnSpPr>
        <p:spPr>
          <a:xfrm>
            <a:off x="609600" y="5640387"/>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487" name="Shape 487"/>
          <p:cNvCxnSpPr/>
          <p:nvPr/>
        </p:nvCxnSpPr>
        <p:spPr>
          <a:xfrm>
            <a:off x="2667000" y="4497387"/>
            <a:ext cx="1600199" cy="1143000"/>
          </a:xfrm>
          <a:prstGeom prst="straightConnector1">
            <a:avLst/>
          </a:prstGeom>
          <a:noFill/>
          <a:ln w="25400" cap="rnd" cmpd="sng">
            <a:solidFill>
              <a:schemeClr val="dk1"/>
            </a:solidFill>
            <a:prstDash val="solid"/>
            <a:miter/>
            <a:headEnd type="none" w="med" len="med"/>
            <a:tailEnd type="triangle" w="lg" len="lg"/>
          </a:ln>
        </p:spPr>
      </p:cxnSp>
      <p:cxnSp>
        <p:nvCxnSpPr>
          <p:cNvPr id="488" name="Shape 488"/>
          <p:cNvCxnSpPr/>
          <p:nvPr/>
        </p:nvCxnSpPr>
        <p:spPr>
          <a:xfrm>
            <a:off x="2667000" y="4878387"/>
            <a:ext cx="1752600" cy="609599"/>
          </a:xfrm>
          <a:prstGeom prst="straightConnector1">
            <a:avLst/>
          </a:prstGeom>
          <a:noFill/>
          <a:ln w="25400" cap="rnd" cmpd="sng">
            <a:solidFill>
              <a:schemeClr val="dk1"/>
            </a:solidFill>
            <a:prstDash val="solid"/>
            <a:miter/>
            <a:headEnd type="none" w="med" len="med"/>
            <a:tailEnd type="triangle" w="lg" len="lg"/>
          </a:ln>
        </p:spPr>
      </p:cxnSp>
      <p:cxnSp>
        <p:nvCxnSpPr>
          <p:cNvPr id="489" name="Shape 489"/>
          <p:cNvCxnSpPr/>
          <p:nvPr/>
        </p:nvCxnSpPr>
        <p:spPr>
          <a:xfrm rot="10800000" flipH="1">
            <a:off x="2667000" y="5030787"/>
            <a:ext cx="1600199" cy="609599"/>
          </a:xfrm>
          <a:prstGeom prst="straightConnector1">
            <a:avLst/>
          </a:prstGeom>
          <a:noFill/>
          <a:ln w="25400" cap="rnd" cmpd="sng">
            <a:solidFill>
              <a:schemeClr val="dk1"/>
            </a:solidFill>
            <a:prstDash val="solid"/>
            <a:miter/>
            <a:headEnd type="none" w="med" len="med"/>
            <a:tailEnd type="triangle" w="lg" len="lg"/>
          </a:ln>
        </p:spPr>
      </p:cxnSp>
      <p:cxnSp>
        <p:nvCxnSpPr>
          <p:cNvPr id="490" name="Shape 490"/>
          <p:cNvCxnSpPr/>
          <p:nvPr/>
        </p:nvCxnSpPr>
        <p:spPr>
          <a:xfrm rot="10800000" flipH="1">
            <a:off x="2667000" y="4800600"/>
            <a:ext cx="1600199" cy="1296986"/>
          </a:xfrm>
          <a:prstGeom prst="straightConnector1">
            <a:avLst/>
          </a:prstGeom>
          <a:noFill/>
          <a:ln w="25400" cap="rnd" cmpd="sng">
            <a:solidFill>
              <a:schemeClr val="dk1"/>
            </a:solidFill>
            <a:prstDash val="solid"/>
            <a:miter/>
            <a:headEnd type="none" w="med" len="med"/>
            <a:tailEnd type="triangle" w="lg" len="lg"/>
          </a:ln>
        </p:spPr>
      </p:cxnSp>
      <p:cxnSp>
        <p:nvCxnSpPr>
          <p:cNvPr id="491" name="Shape 491"/>
          <p:cNvCxnSpPr/>
          <p:nvPr/>
        </p:nvCxnSpPr>
        <p:spPr>
          <a:xfrm>
            <a:off x="609600" y="5259387"/>
            <a:ext cx="3886200" cy="0"/>
          </a:xfrm>
          <a:prstGeom prst="straightConnector1">
            <a:avLst/>
          </a:prstGeom>
          <a:noFill/>
          <a:ln w="25400" cap="rnd" cmpd="sng">
            <a:solidFill>
              <a:schemeClr val="dk1"/>
            </a:solidFill>
            <a:prstDash val="solid"/>
            <a:miter/>
            <a:headEnd type="none" w="med" len="med"/>
            <a:tailEnd type="triangle" w="lg" len="lg"/>
          </a:ln>
        </p:spPr>
      </p:cxnSp>
      <p:cxnSp>
        <p:nvCxnSpPr>
          <p:cNvPr id="492" name="Shape 492"/>
          <p:cNvCxnSpPr/>
          <p:nvPr/>
        </p:nvCxnSpPr>
        <p:spPr>
          <a:xfrm rot="10800000" flipH="1">
            <a:off x="4876800" y="5257800"/>
            <a:ext cx="1981199" cy="1587"/>
          </a:xfrm>
          <a:prstGeom prst="straightConnector1">
            <a:avLst/>
          </a:prstGeom>
          <a:noFill/>
          <a:ln w="25400" cap="rnd" cmpd="sng">
            <a:solidFill>
              <a:schemeClr val="dk1"/>
            </a:solidFill>
            <a:prstDash val="solid"/>
            <a:miter/>
            <a:headEnd type="none" w="med" len="med"/>
            <a:tailEnd type="triangle" w="lg" len="lg"/>
          </a:ln>
        </p:spPr>
      </p:cxnSp>
      <p:cxnSp>
        <p:nvCxnSpPr>
          <p:cNvPr id="493" name="Shape 493"/>
          <p:cNvCxnSpPr/>
          <p:nvPr/>
        </p:nvCxnSpPr>
        <p:spPr>
          <a:xfrm>
            <a:off x="4876800" y="4876800"/>
            <a:ext cx="1904999" cy="0"/>
          </a:xfrm>
          <a:prstGeom prst="straightConnector1">
            <a:avLst/>
          </a:prstGeom>
          <a:noFill/>
          <a:ln w="25400" cap="rnd" cmpd="sng">
            <a:solidFill>
              <a:schemeClr val="dk1"/>
            </a:solidFill>
            <a:prstDash val="solid"/>
            <a:miter/>
            <a:headEnd type="none" w="med" len="med"/>
            <a:tailEnd type="none" w="med" len="med"/>
          </a:ln>
        </p:spPr>
      </p:cxnSp>
      <p:cxnSp>
        <p:nvCxnSpPr>
          <p:cNvPr id="494" name="Shape 494"/>
          <p:cNvCxnSpPr/>
          <p:nvPr/>
        </p:nvCxnSpPr>
        <p:spPr>
          <a:xfrm>
            <a:off x="4876800" y="4497387"/>
            <a:ext cx="1904999" cy="0"/>
          </a:xfrm>
          <a:prstGeom prst="straightConnector1">
            <a:avLst/>
          </a:prstGeom>
          <a:noFill/>
          <a:ln w="25400" cap="rnd" cmpd="sng">
            <a:solidFill>
              <a:schemeClr val="dk1"/>
            </a:solidFill>
            <a:prstDash val="solid"/>
            <a:miter/>
            <a:headEnd type="none" w="med" len="med"/>
            <a:tailEnd type="none" w="med" len="med"/>
          </a:ln>
        </p:spPr>
      </p:cxnSp>
      <p:cxnSp>
        <p:nvCxnSpPr>
          <p:cNvPr id="495" name="Shape 495"/>
          <p:cNvCxnSpPr/>
          <p:nvPr/>
        </p:nvCxnSpPr>
        <p:spPr>
          <a:xfrm>
            <a:off x="4876800" y="6021387"/>
            <a:ext cx="1904999" cy="0"/>
          </a:xfrm>
          <a:prstGeom prst="straightConnector1">
            <a:avLst/>
          </a:prstGeom>
          <a:noFill/>
          <a:ln w="25400" cap="rnd" cmpd="sng">
            <a:solidFill>
              <a:schemeClr val="dk1"/>
            </a:solidFill>
            <a:prstDash val="solid"/>
            <a:miter/>
            <a:headEnd type="none" w="med" len="med"/>
            <a:tailEnd type="none" w="med" len="med"/>
          </a:ln>
        </p:spPr>
      </p:cxnSp>
      <p:cxnSp>
        <p:nvCxnSpPr>
          <p:cNvPr id="496" name="Shape 496"/>
          <p:cNvCxnSpPr/>
          <p:nvPr/>
        </p:nvCxnSpPr>
        <p:spPr>
          <a:xfrm>
            <a:off x="4876800" y="5640387"/>
            <a:ext cx="1904999" cy="0"/>
          </a:xfrm>
          <a:prstGeom prst="straightConnector1">
            <a:avLst/>
          </a:prstGeom>
          <a:noFill/>
          <a:ln w="25400" cap="rnd" cmpd="sng">
            <a:solidFill>
              <a:schemeClr val="dk1"/>
            </a:solidFill>
            <a:prstDash val="solid"/>
            <a:miter/>
            <a:headEnd type="none" w="med" len="med"/>
            <a:tailEnd type="none" w="med" len="med"/>
          </a:ln>
        </p:spPr>
      </p:cxnSp>
      <p:cxnSp>
        <p:nvCxnSpPr>
          <p:cNvPr id="497" name="Shape 497"/>
          <p:cNvCxnSpPr/>
          <p:nvPr/>
        </p:nvCxnSpPr>
        <p:spPr>
          <a:xfrm rot="10800000" flipH="1">
            <a:off x="5562600" y="4497387"/>
            <a:ext cx="1219199" cy="762000"/>
          </a:xfrm>
          <a:prstGeom prst="straightConnector1">
            <a:avLst/>
          </a:prstGeom>
          <a:noFill/>
          <a:ln w="25400" cap="rnd" cmpd="sng">
            <a:solidFill>
              <a:schemeClr val="dk1"/>
            </a:solidFill>
            <a:prstDash val="solid"/>
            <a:miter/>
            <a:headEnd type="none" w="med" len="med"/>
            <a:tailEnd type="none" w="med" len="med"/>
          </a:ln>
        </p:spPr>
      </p:cxnSp>
      <p:cxnSp>
        <p:nvCxnSpPr>
          <p:cNvPr id="498" name="Shape 498"/>
          <p:cNvCxnSpPr/>
          <p:nvPr/>
        </p:nvCxnSpPr>
        <p:spPr>
          <a:xfrm rot="10800000" flipH="1">
            <a:off x="5562600" y="4878387"/>
            <a:ext cx="1219199" cy="381000"/>
          </a:xfrm>
          <a:prstGeom prst="straightConnector1">
            <a:avLst/>
          </a:prstGeom>
          <a:noFill/>
          <a:ln w="25400" cap="rnd" cmpd="sng">
            <a:solidFill>
              <a:schemeClr val="dk1"/>
            </a:solidFill>
            <a:prstDash val="solid"/>
            <a:miter/>
            <a:headEnd type="none" w="med" len="med"/>
            <a:tailEnd type="none" w="med" len="med"/>
          </a:ln>
        </p:spPr>
      </p:cxnSp>
      <p:cxnSp>
        <p:nvCxnSpPr>
          <p:cNvPr id="499" name="Shape 499"/>
          <p:cNvCxnSpPr/>
          <p:nvPr/>
        </p:nvCxnSpPr>
        <p:spPr>
          <a:xfrm>
            <a:off x="5562600" y="5257800"/>
            <a:ext cx="1219199" cy="381000"/>
          </a:xfrm>
          <a:prstGeom prst="straightConnector1">
            <a:avLst/>
          </a:prstGeom>
          <a:noFill/>
          <a:ln w="25400" cap="rnd" cmpd="sng">
            <a:solidFill>
              <a:schemeClr val="dk1"/>
            </a:solidFill>
            <a:prstDash val="solid"/>
            <a:miter/>
            <a:headEnd type="none" w="med" len="med"/>
            <a:tailEnd type="none" w="med" len="med"/>
          </a:ln>
        </p:spPr>
      </p:cxnSp>
      <p:cxnSp>
        <p:nvCxnSpPr>
          <p:cNvPr id="500" name="Shape 500"/>
          <p:cNvCxnSpPr/>
          <p:nvPr/>
        </p:nvCxnSpPr>
        <p:spPr>
          <a:xfrm>
            <a:off x="5562600" y="5259387"/>
            <a:ext cx="1219199" cy="762000"/>
          </a:xfrm>
          <a:prstGeom prst="straightConnector1">
            <a:avLst/>
          </a:prstGeom>
          <a:noFill/>
          <a:ln w="25400" cap="rnd" cmpd="sng">
            <a:solidFill>
              <a:schemeClr val="dk1"/>
            </a:solidFill>
            <a:prstDash val="solid"/>
            <a:miter/>
            <a:headEnd type="none" w="med" len="med"/>
            <a:tailEnd type="none" w="med" len="med"/>
          </a:ln>
        </p:spPr>
      </p:cxnSp>
      <p:cxnSp>
        <p:nvCxnSpPr>
          <p:cNvPr id="501" name="Shape 501"/>
          <p:cNvCxnSpPr/>
          <p:nvPr/>
        </p:nvCxnSpPr>
        <p:spPr>
          <a:xfrm rot="10800000" flipH="1">
            <a:off x="6781800" y="3886200"/>
            <a:ext cx="990599" cy="609599"/>
          </a:xfrm>
          <a:prstGeom prst="straightConnector1">
            <a:avLst/>
          </a:prstGeom>
          <a:noFill/>
          <a:ln w="25400" cap="rnd" cmpd="sng">
            <a:solidFill>
              <a:schemeClr val="dk1"/>
            </a:solidFill>
            <a:prstDash val="solid"/>
            <a:miter/>
            <a:headEnd type="none" w="med" len="med"/>
            <a:tailEnd type="triangle" w="lg" len="lg"/>
          </a:ln>
        </p:spPr>
      </p:cxnSp>
      <p:cxnSp>
        <p:nvCxnSpPr>
          <p:cNvPr id="502" name="Shape 502"/>
          <p:cNvCxnSpPr/>
          <p:nvPr/>
        </p:nvCxnSpPr>
        <p:spPr>
          <a:xfrm rot="10800000" flipH="1">
            <a:off x="6781800" y="4497387"/>
            <a:ext cx="1143000" cy="381000"/>
          </a:xfrm>
          <a:prstGeom prst="straightConnector1">
            <a:avLst/>
          </a:prstGeom>
          <a:noFill/>
          <a:ln w="25400" cap="rnd" cmpd="sng">
            <a:solidFill>
              <a:schemeClr val="dk1"/>
            </a:solidFill>
            <a:prstDash val="solid"/>
            <a:miter/>
            <a:headEnd type="none" w="med" len="med"/>
            <a:tailEnd type="triangle" w="lg" len="lg"/>
          </a:ln>
        </p:spPr>
      </p:cxnSp>
      <p:cxnSp>
        <p:nvCxnSpPr>
          <p:cNvPr id="503" name="Shape 503"/>
          <p:cNvCxnSpPr/>
          <p:nvPr/>
        </p:nvCxnSpPr>
        <p:spPr>
          <a:xfrm>
            <a:off x="6781800" y="5640387"/>
            <a:ext cx="1143000" cy="381000"/>
          </a:xfrm>
          <a:prstGeom prst="straightConnector1">
            <a:avLst/>
          </a:prstGeom>
          <a:noFill/>
          <a:ln w="25400" cap="rnd" cmpd="sng">
            <a:solidFill>
              <a:schemeClr val="dk1"/>
            </a:solidFill>
            <a:prstDash val="solid"/>
            <a:miter/>
            <a:headEnd type="none" w="med" len="med"/>
            <a:tailEnd type="triangle" w="lg" len="lg"/>
          </a:ln>
        </p:spPr>
      </p:cxnSp>
      <p:cxnSp>
        <p:nvCxnSpPr>
          <p:cNvPr id="504" name="Shape 504"/>
          <p:cNvCxnSpPr/>
          <p:nvPr/>
        </p:nvCxnSpPr>
        <p:spPr>
          <a:xfrm>
            <a:off x="6781800" y="6021387"/>
            <a:ext cx="990599" cy="684211"/>
          </a:xfrm>
          <a:prstGeom prst="straightConnector1">
            <a:avLst/>
          </a:prstGeom>
          <a:noFill/>
          <a:ln w="25400" cap="rnd" cmpd="sng">
            <a:solidFill>
              <a:schemeClr val="dk1"/>
            </a:solidFill>
            <a:prstDash val="solid"/>
            <a:miter/>
            <a:headEnd type="none" w="med" len="med"/>
            <a:tailEnd type="triangle" w="lg" len="lg"/>
          </a:ln>
        </p:spPr>
      </p:cxnSp>
      <p:cxnSp>
        <p:nvCxnSpPr>
          <p:cNvPr id="505" name="Shape 505"/>
          <p:cNvCxnSpPr/>
          <p:nvPr/>
        </p:nvCxnSpPr>
        <p:spPr>
          <a:xfrm>
            <a:off x="6858000" y="5257800"/>
            <a:ext cx="1828800" cy="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ctrTitle"/>
          </p:nvPr>
        </p:nvSpPr>
        <p:spPr>
          <a:xfrm>
            <a:off x="76200" y="76200"/>
            <a:ext cx="7772400"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13) </a:t>
            </a:r>
            <a:r>
              <a:rPr lang="en-US" sz="3200" b="1" i="0" u="sng" strike="noStrike" cap="none">
                <a:solidFill>
                  <a:srgbClr val="FF3300"/>
                </a:solidFill>
                <a:latin typeface="Times New Roman"/>
                <a:ea typeface="Times New Roman"/>
                <a:cs typeface="Times New Roman"/>
                <a:sym typeface="Times New Roman"/>
              </a:rPr>
              <a:t>Refraction by spherical lenses</a:t>
            </a:r>
            <a:r>
              <a:rPr lang="en-US" sz="3200" b="1" i="0" u="none" strike="noStrike" cap="none">
                <a:solidFill>
                  <a:srgbClr val="FF3300"/>
                </a:solidFill>
                <a:latin typeface="Times New Roman"/>
                <a:ea typeface="Times New Roman"/>
                <a:cs typeface="Times New Roman"/>
                <a:sym typeface="Times New Roman"/>
              </a:rPr>
              <a:t> :-</a:t>
            </a:r>
          </a:p>
        </p:txBody>
      </p:sp>
      <p:sp>
        <p:nvSpPr>
          <p:cNvPr id="511" name="Shape 511"/>
          <p:cNvSpPr txBox="1">
            <a:spLocks noGrp="1"/>
          </p:cNvSpPr>
          <p:nvPr>
            <p:ph type="subTitle" idx="1"/>
          </p:nvPr>
        </p:nvSpPr>
        <p:spPr>
          <a:xfrm>
            <a:off x="228600" y="685800"/>
            <a:ext cx="8839199" cy="59435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i) In a convex lens a ray of light parallel to the principal axis after refraction passes through the focus on the other side of the lens. In a concave lens it appears to diverge from the focus on the same side of the lens. </a:t>
            </a:r>
          </a:p>
          <a:p>
            <a:pPr marL="0" marR="0" lvl="0" indent="0" algn="l" rtl="0">
              <a:spcBef>
                <a:spcPts val="360"/>
              </a:spcBef>
              <a:spcAft>
                <a:spcPts val="0"/>
              </a:spcAft>
              <a:buClr>
                <a:srgbClr val="0000FF"/>
              </a:buClr>
              <a:buSzPct val="25000"/>
              <a:buFont typeface="Arial"/>
              <a:buNone/>
            </a:pPr>
            <a:endParaRPr sz="20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 </a:t>
            </a:r>
          </a:p>
        </p:txBody>
      </p:sp>
      <p:sp>
        <p:nvSpPr>
          <p:cNvPr id="512" name="Shape 512"/>
          <p:cNvSpPr/>
          <p:nvPr/>
        </p:nvSpPr>
        <p:spPr>
          <a:xfrm>
            <a:off x="2209800" y="2971800"/>
            <a:ext cx="381000" cy="23622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13" name="Shape 513"/>
          <p:cNvCxnSpPr/>
          <p:nvPr/>
        </p:nvCxnSpPr>
        <p:spPr>
          <a:xfrm>
            <a:off x="6477000" y="2971800"/>
            <a:ext cx="762000" cy="0"/>
          </a:xfrm>
          <a:prstGeom prst="straightConnector1">
            <a:avLst/>
          </a:prstGeom>
          <a:noFill/>
          <a:ln w="25400" cap="rnd" cmpd="sng">
            <a:solidFill>
              <a:schemeClr val="dk1"/>
            </a:solidFill>
            <a:prstDash val="solid"/>
            <a:miter/>
            <a:headEnd type="none" w="med" len="med"/>
            <a:tailEnd type="none" w="med" len="med"/>
          </a:ln>
        </p:spPr>
      </p:cxnSp>
      <p:sp>
        <p:nvSpPr>
          <p:cNvPr id="514" name="Shape 514"/>
          <p:cNvSpPr/>
          <p:nvPr/>
        </p:nvSpPr>
        <p:spPr>
          <a:xfrm rot="-180000">
            <a:off x="6400800" y="2971799"/>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515" name="Shape 515"/>
          <p:cNvSpPr/>
          <p:nvPr/>
        </p:nvSpPr>
        <p:spPr>
          <a:xfrm>
            <a:off x="7010400" y="29718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516" name="Shape 516"/>
          <p:cNvCxnSpPr/>
          <p:nvPr/>
        </p:nvCxnSpPr>
        <p:spPr>
          <a:xfrm>
            <a:off x="6477000" y="53340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517" name="Shape 517"/>
          <p:cNvCxnSpPr/>
          <p:nvPr/>
        </p:nvCxnSpPr>
        <p:spPr>
          <a:xfrm>
            <a:off x="381000" y="41148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518" name="Shape 518"/>
          <p:cNvCxnSpPr/>
          <p:nvPr/>
        </p:nvCxnSpPr>
        <p:spPr>
          <a:xfrm>
            <a:off x="4495800" y="4114800"/>
            <a:ext cx="4267199" cy="0"/>
          </a:xfrm>
          <a:prstGeom prst="straightConnector1">
            <a:avLst/>
          </a:prstGeom>
          <a:noFill/>
          <a:ln w="25400" cap="rnd" cmpd="sng">
            <a:solidFill>
              <a:schemeClr val="dk1"/>
            </a:solidFill>
            <a:prstDash val="solid"/>
            <a:miter/>
            <a:headEnd type="none" w="med" len="med"/>
            <a:tailEnd type="none" w="med" len="med"/>
          </a:ln>
        </p:spPr>
      </p:cxnSp>
      <p:cxnSp>
        <p:nvCxnSpPr>
          <p:cNvPr id="519" name="Shape 519"/>
          <p:cNvCxnSpPr/>
          <p:nvPr/>
        </p:nvCxnSpPr>
        <p:spPr>
          <a:xfrm>
            <a:off x="381000" y="3505200"/>
            <a:ext cx="2057400" cy="0"/>
          </a:xfrm>
          <a:prstGeom prst="straightConnector1">
            <a:avLst/>
          </a:prstGeom>
          <a:noFill/>
          <a:ln w="25400" cap="rnd" cmpd="sng">
            <a:solidFill>
              <a:schemeClr val="dk1"/>
            </a:solidFill>
            <a:prstDash val="solid"/>
            <a:miter/>
            <a:headEnd type="none" w="med" len="med"/>
            <a:tailEnd type="none" w="med" len="med"/>
          </a:ln>
        </p:spPr>
      </p:cxnSp>
      <p:cxnSp>
        <p:nvCxnSpPr>
          <p:cNvPr id="520" name="Shape 520"/>
          <p:cNvCxnSpPr/>
          <p:nvPr/>
        </p:nvCxnSpPr>
        <p:spPr>
          <a:xfrm>
            <a:off x="2438400" y="3505200"/>
            <a:ext cx="1981199" cy="1600199"/>
          </a:xfrm>
          <a:prstGeom prst="straightConnector1">
            <a:avLst/>
          </a:prstGeom>
          <a:noFill/>
          <a:ln w="25400" cap="rnd" cmpd="sng">
            <a:solidFill>
              <a:schemeClr val="dk1"/>
            </a:solidFill>
            <a:prstDash val="solid"/>
            <a:miter/>
            <a:headEnd type="none" w="med" len="med"/>
            <a:tailEnd type="triangle" w="lg" len="lg"/>
          </a:ln>
        </p:spPr>
      </p:cxnSp>
      <p:cxnSp>
        <p:nvCxnSpPr>
          <p:cNvPr id="521" name="Shape 521"/>
          <p:cNvCxnSpPr/>
          <p:nvPr/>
        </p:nvCxnSpPr>
        <p:spPr>
          <a:xfrm>
            <a:off x="4495800" y="3429000"/>
            <a:ext cx="2362200" cy="0"/>
          </a:xfrm>
          <a:prstGeom prst="straightConnector1">
            <a:avLst/>
          </a:prstGeom>
          <a:noFill/>
          <a:ln w="25400" cap="rnd" cmpd="sng">
            <a:solidFill>
              <a:schemeClr val="dk1"/>
            </a:solidFill>
            <a:prstDash val="solid"/>
            <a:miter/>
            <a:headEnd type="none" w="med" len="med"/>
            <a:tailEnd type="none" w="med" len="med"/>
          </a:ln>
        </p:spPr>
      </p:cxnSp>
      <p:cxnSp>
        <p:nvCxnSpPr>
          <p:cNvPr id="522" name="Shape 522"/>
          <p:cNvCxnSpPr/>
          <p:nvPr/>
        </p:nvCxnSpPr>
        <p:spPr>
          <a:xfrm rot="10800000" flipH="1">
            <a:off x="6858000" y="2666999"/>
            <a:ext cx="1143000" cy="762000"/>
          </a:xfrm>
          <a:prstGeom prst="straightConnector1">
            <a:avLst/>
          </a:prstGeom>
          <a:noFill/>
          <a:ln w="25400" cap="rnd" cmpd="sng">
            <a:solidFill>
              <a:schemeClr val="dk1"/>
            </a:solidFill>
            <a:prstDash val="solid"/>
            <a:miter/>
            <a:headEnd type="none" w="med" len="med"/>
            <a:tailEnd type="triangle" w="lg" len="lg"/>
          </a:ln>
        </p:spPr>
      </p:cxnSp>
      <p:cxnSp>
        <p:nvCxnSpPr>
          <p:cNvPr id="523" name="Shape 523"/>
          <p:cNvCxnSpPr/>
          <p:nvPr/>
        </p:nvCxnSpPr>
        <p:spPr>
          <a:xfrm flipH="1">
            <a:off x="5791200" y="3429000"/>
            <a:ext cx="1066799" cy="685799"/>
          </a:xfrm>
          <a:prstGeom prst="straightConnector1">
            <a:avLst/>
          </a:prstGeom>
          <a:noFill/>
          <a:ln w="254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Shape 90"/>
          <p:cNvSpPr/>
          <p:nvPr/>
        </p:nvSpPr>
        <p:spPr>
          <a:xfrm>
            <a:off x="152400" y="152400"/>
            <a:ext cx="8763000" cy="6477000"/>
          </a:xfrm>
          <a:prstGeom prst="rect">
            <a:avLst/>
          </a:prstGeom>
          <a:noFill/>
          <a:ln>
            <a:noFill/>
          </a:ln>
        </p:spPr>
        <p:txBody>
          <a:bodyPr lIns="91425" tIns="45700" rIns="91425" bIns="45700" anchor="t" anchorCtr="0">
            <a:noAutofit/>
          </a:bodyPr>
          <a:lstStyle/>
          <a:p>
            <a:pPr marL="0" marR="0" lvl="0" indent="0" algn="ctr" rtl="0">
              <a:spcBef>
                <a:spcPts val="400"/>
              </a:spcBef>
              <a:buNone/>
            </a:pPr>
            <a:r>
              <a:rPr lang="en-US" sz="2000" b="1" i="0" u="none" strike="noStrike" cap="none" dirty="0" smtClean="0">
                <a:solidFill>
                  <a:srgbClr val="C00000"/>
                </a:solidFill>
                <a:latin typeface="Arial"/>
                <a:ea typeface="Arial"/>
                <a:cs typeface="Arial"/>
                <a:sym typeface="Arial"/>
              </a:rPr>
              <a:t>Images formed by plane mirror</a:t>
            </a:r>
          </a:p>
          <a:p>
            <a:pPr marL="0" marR="0" lvl="0" indent="0" algn="l" rtl="0">
              <a:spcBef>
                <a:spcPts val="400"/>
              </a:spcBef>
              <a:buNone/>
            </a:pPr>
            <a:endParaRPr lang="en-US" sz="2000" b="1" dirty="0">
              <a:solidFill>
                <a:srgbClr val="0000FF"/>
              </a:solidFill>
            </a:endParaRPr>
          </a:p>
          <a:p>
            <a:pPr marL="0" marR="0" lvl="0" indent="0" algn="l" rtl="0">
              <a:spcBef>
                <a:spcPts val="400"/>
              </a:spcBef>
              <a:buNone/>
            </a:pPr>
            <a:r>
              <a:rPr lang="en-US" sz="2000" b="1" i="0" u="none" strike="noStrike" cap="none" dirty="0" err="1" smtClean="0">
                <a:solidFill>
                  <a:schemeClr val="tx1"/>
                </a:solidFill>
                <a:latin typeface="Arial"/>
                <a:ea typeface="Arial"/>
                <a:cs typeface="Arial"/>
                <a:sym typeface="Arial"/>
              </a:rPr>
              <a:t>i</a:t>
            </a:r>
            <a:r>
              <a:rPr lang="en-US" sz="2000" b="1" i="0" u="none" strike="noStrike" cap="none" dirty="0">
                <a:solidFill>
                  <a:schemeClr val="tx1"/>
                </a:solidFill>
                <a:latin typeface="Arial"/>
                <a:ea typeface="Arial"/>
                <a:cs typeface="Arial"/>
                <a:sym typeface="Arial"/>
              </a:rPr>
              <a:t>) The image is erect.</a:t>
            </a:r>
          </a:p>
          <a:p>
            <a:pPr marL="0" marR="0" lvl="0" indent="0" algn="l" rtl="0">
              <a:spcBef>
                <a:spcPts val="400"/>
              </a:spcBef>
              <a:buNone/>
            </a:pPr>
            <a:r>
              <a:rPr lang="en-US" sz="2000" b="1" i="0" u="none" strike="noStrike" cap="none" dirty="0">
                <a:solidFill>
                  <a:schemeClr val="tx1"/>
                </a:solidFill>
                <a:latin typeface="Arial"/>
                <a:ea typeface="Arial"/>
                <a:cs typeface="Arial"/>
                <a:sym typeface="Arial"/>
              </a:rPr>
              <a:t> ii) The image is same size as the object.</a:t>
            </a:r>
          </a:p>
          <a:p>
            <a:pPr marL="0" marR="0" lvl="0" indent="0" algn="l" rtl="0">
              <a:spcBef>
                <a:spcPts val="400"/>
              </a:spcBef>
              <a:buNone/>
            </a:pPr>
            <a:r>
              <a:rPr lang="en-US" sz="2000" b="1" i="0" u="none" strike="noStrike" cap="none" dirty="0">
                <a:solidFill>
                  <a:schemeClr val="tx1"/>
                </a:solidFill>
                <a:latin typeface="Arial"/>
                <a:ea typeface="Arial"/>
                <a:cs typeface="Arial"/>
                <a:sym typeface="Arial"/>
              </a:rPr>
              <a:t>iii) The image is at the same distance from the mirror as the object is in </a:t>
            </a:r>
          </a:p>
          <a:p>
            <a:pPr marL="0" marR="0" lvl="0" indent="0" algn="l" rtl="0">
              <a:spcBef>
                <a:spcPts val="400"/>
              </a:spcBef>
              <a:buNone/>
            </a:pPr>
            <a:r>
              <a:rPr lang="en-US" sz="2000" b="1" i="0" u="none" strike="noStrike" cap="none" dirty="0">
                <a:solidFill>
                  <a:schemeClr val="tx1"/>
                </a:solidFill>
                <a:latin typeface="Arial"/>
                <a:ea typeface="Arial"/>
                <a:cs typeface="Arial"/>
                <a:sym typeface="Arial"/>
              </a:rPr>
              <a:t>      front of it.</a:t>
            </a:r>
          </a:p>
          <a:p>
            <a:pPr marL="0" marR="0" lvl="0" indent="0" algn="l" rtl="0">
              <a:spcBef>
                <a:spcPts val="400"/>
              </a:spcBef>
              <a:buNone/>
            </a:pPr>
            <a:r>
              <a:rPr lang="en-US" sz="2000" b="1" i="0" u="none" strike="noStrike" cap="none" dirty="0">
                <a:solidFill>
                  <a:schemeClr val="tx1"/>
                </a:solidFill>
                <a:latin typeface="Arial"/>
                <a:ea typeface="Arial"/>
                <a:cs typeface="Arial"/>
                <a:sym typeface="Arial"/>
              </a:rPr>
              <a:t> iv) The image is virtual (cannot be obtained on a screen).</a:t>
            </a:r>
          </a:p>
          <a:p>
            <a:pPr marL="0" marR="0" lvl="0" indent="0" algn="l" rtl="0">
              <a:spcBef>
                <a:spcPts val="400"/>
              </a:spcBef>
              <a:buNone/>
            </a:pPr>
            <a:r>
              <a:rPr lang="en-US" sz="2000" b="1" i="0" u="none" strike="noStrike" cap="none" dirty="0">
                <a:solidFill>
                  <a:schemeClr val="tx1"/>
                </a:solidFill>
                <a:latin typeface="Arial"/>
                <a:ea typeface="Arial"/>
                <a:cs typeface="Arial"/>
                <a:sym typeface="Arial"/>
              </a:rPr>
              <a:t>  v) The image is laterally inverted</a:t>
            </a:r>
            <a:r>
              <a:rPr lang="en-US" sz="2000" b="1" i="0" u="none" strike="noStrike" cap="none" dirty="0">
                <a:solidFill>
                  <a:srgbClr val="0000FF"/>
                </a:solidFill>
                <a:latin typeface="Arial"/>
                <a:ea typeface="Arial"/>
                <a:cs typeface="Arial"/>
                <a:sym typeface="Arial"/>
              </a:rPr>
              <a:t>.	</a:t>
            </a:r>
          </a:p>
        </p:txBody>
      </p:sp>
      <p:pic>
        <p:nvPicPr>
          <p:cNvPr id="91" name="Shape 91"/>
          <p:cNvPicPr preferRelativeResize="0"/>
          <p:nvPr/>
        </p:nvPicPr>
        <p:blipFill>
          <a:blip r:embed="rId3">
            <a:alphaModFix/>
          </a:blip>
          <a:stretch>
            <a:fillRect/>
          </a:stretch>
        </p:blipFill>
        <p:spPr>
          <a:xfrm>
            <a:off x="152400" y="3276600"/>
            <a:ext cx="3276600" cy="3124200"/>
          </a:xfrm>
          <a:prstGeom prst="rect">
            <a:avLst/>
          </a:prstGeom>
          <a:noFill/>
          <a:ln>
            <a:noFill/>
          </a:ln>
        </p:spPr>
      </p:pic>
      <p:pic>
        <p:nvPicPr>
          <p:cNvPr id="92" name="Shape 92"/>
          <p:cNvPicPr preferRelativeResize="0"/>
          <p:nvPr/>
        </p:nvPicPr>
        <p:blipFill>
          <a:blip r:embed="rId4">
            <a:alphaModFix/>
          </a:blip>
          <a:stretch>
            <a:fillRect/>
          </a:stretch>
        </p:blipFill>
        <p:spPr>
          <a:xfrm>
            <a:off x="3505200" y="3276600"/>
            <a:ext cx="2743200" cy="3047999"/>
          </a:xfrm>
          <a:prstGeom prst="rect">
            <a:avLst/>
          </a:prstGeom>
          <a:noFill/>
          <a:ln>
            <a:noFill/>
          </a:ln>
        </p:spPr>
      </p:pic>
      <p:pic>
        <p:nvPicPr>
          <p:cNvPr id="93" name="Shape 93"/>
          <p:cNvPicPr preferRelativeResize="0"/>
          <p:nvPr/>
        </p:nvPicPr>
        <p:blipFill>
          <a:blip r:embed="rId5">
            <a:alphaModFix/>
          </a:blip>
          <a:stretch>
            <a:fillRect/>
          </a:stretch>
        </p:blipFill>
        <p:spPr>
          <a:xfrm>
            <a:off x="6248400" y="3276600"/>
            <a:ext cx="2743200" cy="3124200"/>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Shape 529"/>
          <p:cNvSpPr txBox="1">
            <a:spLocks noGrp="1"/>
          </p:cNvSpPr>
          <p:nvPr>
            <p:ph type="subTitle" idx="1"/>
          </p:nvPr>
        </p:nvSpPr>
        <p:spPr>
          <a:xfrm>
            <a:off x="152400" y="304800"/>
            <a:ext cx="8839199"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ii) In a convex lens a ray of light passing through the focus after refraction goes parallel to the principal axis. In a concave lens a ray of light directed towards the focus after refraction goes parallel to the principal axis.</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 </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p:txBody>
      </p:sp>
      <p:sp>
        <p:nvSpPr>
          <p:cNvPr id="530" name="Shape 530"/>
          <p:cNvSpPr/>
          <p:nvPr/>
        </p:nvSpPr>
        <p:spPr>
          <a:xfrm>
            <a:off x="2209800" y="3048000"/>
            <a:ext cx="381000" cy="23622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31" name="Shape 531"/>
          <p:cNvCxnSpPr/>
          <p:nvPr/>
        </p:nvCxnSpPr>
        <p:spPr>
          <a:xfrm>
            <a:off x="6324600" y="2971800"/>
            <a:ext cx="762000" cy="0"/>
          </a:xfrm>
          <a:prstGeom prst="straightConnector1">
            <a:avLst/>
          </a:prstGeom>
          <a:noFill/>
          <a:ln w="25400" cap="rnd" cmpd="sng">
            <a:solidFill>
              <a:schemeClr val="dk1"/>
            </a:solidFill>
            <a:prstDash val="solid"/>
            <a:miter/>
            <a:headEnd type="none" w="med" len="med"/>
            <a:tailEnd type="none" w="med" len="med"/>
          </a:ln>
        </p:spPr>
      </p:cxnSp>
      <p:sp>
        <p:nvSpPr>
          <p:cNvPr id="532" name="Shape 532"/>
          <p:cNvSpPr/>
          <p:nvPr/>
        </p:nvSpPr>
        <p:spPr>
          <a:xfrm rot="-180000">
            <a:off x="6248400" y="2971799"/>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533" name="Shape 533"/>
          <p:cNvSpPr/>
          <p:nvPr/>
        </p:nvSpPr>
        <p:spPr>
          <a:xfrm>
            <a:off x="6858000" y="29718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534" name="Shape 534"/>
          <p:cNvCxnSpPr/>
          <p:nvPr/>
        </p:nvCxnSpPr>
        <p:spPr>
          <a:xfrm>
            <a:off x="6324600" y="53340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535" name="Shape 535"/>
          <p:cNvCxnSpPr/>
          <p:nvPr/>
        </p:nvCxnSpPr>
        <p:spPr>
          <a:xfrm>
            <a:off x="381000" y="41910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536" name="Shape 536"/>
          <p:cNvCxnSpPr/>
          <p:nvPr/>
        </p:nvCxnSpPr>
        <p:spPr>
          <a:xfrm>
            <a:off x="4495800" y="4191000"/>
            <a:ext cx="4267199" cy="0"/>
          </a:xfrm>
          <a:prstGeom prst="straightConnector1">
            <a:avLst/>
          </a:prstGeom>
          <a:noFill/>
          <a:ln w="25400" cap="rnd" cmpd="sng">
            <a:solidFill>
              <a:schemeClr val="dk1"/>
            </a:solidFill>
            <a:prstDash val="solid"/>
            <a:miter/>
            <a:headEnd type="none" w="med" len="med"/>
            <a:tailEnd type="none" w="med" len="med"/>
          </a:ln>
        </p:spPr>
      </p:cxnSp>
      <p:cxnSp>
        <p:nvCxnSpPr>
          <p:cNvPr id="537" name="Shape 537"/>
          <p:cNvCxnSpPr/>
          <p:nvPr/>
        </p:nvCxnSpPr>
        <p:spPr>
          <a:xfrm>
            <a:off x="304800" y="3048000"/>
            <a:ext cx="2057400" cy="2057400"/>
          </a:xfrm>
          <a:prstGeom prst="straightConnector1">
            <a:avLst/>
          </a:prstGeom>
          <a:noFill/>
          <a:ln w="25400" cap="rnd" cmpd="sng">
            <a:solidFill>
              <a:schemeClr val="dk1"/>
            </a:solidFill>
            <a:prstDash val="solid"/>
            <a:miter/>
            <a:headEnd type="none" w="med" len="med"/>
            <a:tailEnd type="none" w="med" len="med"/>
          </a:ln>
        </p:spPr>
      </p:cxnSp>
      <p:cxnSp>
        <p:nvCxnSpPr>
          <p:cNvPr id="538" name="Shape 538"/>
          <p:cNvCxnSpPr/>
          <p:nvPr/>
        </p:nvCxnSpPr>
        <p:spPr>
          <a:xfrm>
            <a:off x="2362200" y="5105400"/>
            <a:ext cx="1828800" cy="0"/>
          </a:xfrm>
          <a:prstGeom prst="straightConnector1">
            <a:avLst/>
          </a:prstGeom>
          <a:noFill/>
          <a:ln w="25400" cap="rnd" cmpd="sng">
            <a:solidFill>
              <a:schemeClr val="dk1"/>
            </a:solidFill>
            <a:prstDash val="solid"/>
            <a:miter/>
            <a:headEnd type="none" w="med" len="med"/>
            <a:tailEnd type="triangle" w="lg" len="lg"/>
          </a:ln>
        </p:spPr>
      </p:cxnSp>
      <p:cxnSp>
        <p:nvCxnSpPr>
          <p:cNvPr id="539" name="Shape 539"/>
          <p:cNvCxnSpPr/>
          <p:nvPr/>
        </p:nvCxnSpPr>
        <p:spPr>
          <a:xfrm rot="10800000">
            <a:off x="6629400" y="3505200"/>
            <a:ext cx="1066799" cy="685799"/>
          </a:xfrm>
          <a:prstGeom prst="straightConnector1">
            <a:avLst/>
          </a:prstGeom>
          <a:noFill/>
          <a:ln w="25400" cap="rnd" cmpd="sng">
            <a:solidFill>
              <a:schemeClr val="dk1"/>
            </a:solidFill>
            <a:prstDash val="solid"/>
            <a:miter/>
            <a:headEnd type="none" w="med" len="med"/>
            <a:tailEnd type="none" w="med" len="med"/>
          </a:ln>
        </p:spPr>
      </p:cxnSp>
      <p:cxnSp>
        <p:nvCxnSpPr>
          <p:cNvPr id="540" name="Shape 540"/>
          <p:cNvCxnSpPr/>
          <p:nvPr/>
        </p:nvCxnSpPr>
        <p:spPr>
          <a:xfrm rot="10800000">
            <a:off x="4800599" y="2362199"/>
            <a:ext cx="1828800" cy="1143000"/>
          </a:xfrm>
          <a:prstGeom prst="straightConnector1">
            <a:avLst/>
          </a:prstGeom>
          <a:noFill/>
          <a:ln w="25400" cap="rnd" cmpd="sng">
            <a:solidFill>
              <a:schemeClr val="dk1"/>
            </a:solidFill>
            <a:prstDash val="solid"/>
            <a:miter/>
            <a:headEnd type="none" w="med" len="med"/>
            <a:tailEnd type="none" w="med" len="med"/>
          </a:ln>
        </p:spPr>
      </p:cxnSp>
      <p:cxnSp>
        <p:nvCxnSpPr>
          <p:cNvPr id="541" name="Shape 541"/>
          <p:cNvCxnSpPr/>
          <p:nvPr/>
        </p:nvCxnSpPr>
        <p:spPr>
          <a:xfrm>
            <a:off x="6629400" y="3505200"/>
            <a:ext cx="2133599" cy="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Shape 547"/>
          <p:cNvSpPr txBox="1">
            <a:spLocks noGrp="1"/>
          </p:cNvSpPr>
          <p:nvPr>
            <p:ph type="subTitle" idx="1"/>
          </p:nvPr>
        </p:nvSpPr>
        <p:spPr>
          <a:xfrm>
            <a:off x="152400" y="228600"/>
            <a:ext cx="8839199"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iii) In a convex lens and concave lens a ray of light passing through the optical centre goes without any deviation.</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p:txBody>
      </p:sp>
      <p:sp>
        <p:nvSpPr>
          <p:cNvPr id="548" name="Shape 548"/>
          <p:cNvSpPr/>
          <p:nvPr/>
        </p:nvSpPr>
        <p:spPr>
          <a:xfrm>
            <a:off x="2209800" y="2590800"/>
            <a:ext cx="381000" cy="23622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49" name="Shape 549"/>
          <p:cNvCxnSpPr/>
          <p:nvPr/>
        </p:nvCxnSpPr>
        <p:spPr>
          <a:xfrm>
            <a:off x="6400800" y="2590800"/>
            <a:ext cx="762000" cy="0"/>
          </a:xfrm>
          <a:prstGeom prst="straightConnector1">
            <a:avLst/>
          </a:prstGeom>
          <a:noFill/>
          <a:ln w="25400" cap="rnd" cmpd="sng">
            <a:solidFill>
              <a:schemeClr val="dk1"/>
            </a:solidFill>
            <a:prstDash val="solid"/>
            <a:miter/>
            <a:headEnd type="none" w="med" len="med"/>
            <a:tailEnd type="none" w="med" len="med"/>
          </a:ln>
        </p:spPr>
      </p:cxnSp>
      <p:sp>
        <p:nvSpPr>
          <p:cNvPr id="550" name="Shape 550"/>
          <p:cNvSpPr/>
          <p:nvPr/>
        </p:nvSpPr>
        <p:spPr>
          <a:xfrm rot="-180000">
            <a:off x="6324600" y="2590799"/>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551" name="Shape 551"/>
          <p:cNvSpPr/>
          <p:nvPr/>
        </p:nvSpPr>
        <p:spPr>
          <a:xfrm>
            <a:off x="6934200" y="25908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552" name="Shape 552"/>
          <p:cNvCxnSpPr/>
          <p:nvPr/>
        </p:nvCxnSpPr>
        <p:spPr>
          <a:xfrm>
            <a:off x="6400800" y="49530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553" name="Shape 553"/>
          <p:cNvCxnSpPr/>
          <p:nvPr/>
        </p:nvCxnSpPr>
        <p:spPr>
          <a:xfrm>
            <a:off x="381000" y="37338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554" name="Shape 554"/>
          <p:cNvCxnSpPr/>
          <p:nvPr/>
        </p:nvCxnSpPr>
        <p:spPr>
          <a:xfrm>
            <a:off x="4572000" y="3733800"/>
            <a:ext cx="4267199" cy="0"/>
          </a:xfrm>
          <a:prstGeom prst="straightConnector1">
            <a:avLst/>
          </a:prstGeom>
          <a:noFill/>
          <a:ln w="25400" cap="rnd" cmpd="sng">
            <a:solidFill>
              <a:schemeClr val="dk1"/>
            </a:solidFill>
            <a:prstDash val="solid"/>
            <a:miter/>
            <a:headEnd type="none" w="med" len="med"/>
            <a:tailEnd type="none" w="med" len="med"/>
          </a:ln>
        </p:spPr>
      </p:cxnSp>
      <p:cxnSp>
        <p:nvCxnSpPr>
          <p:cNvPr id="555" name="Shape 555"/>
          <p:cNvCxnSpPr/>
          <p:nvPr/>
        </p:nvCxnSpPr>
        <p:spPr>
          <a:xfrm>
            <a:off x="533400" y="2286000"/>
            <a:ext cx="3581399" cy="2819400"/>
          </a:xfrm>
          <a:prstGeom prst="straightConnector1">
            <a:avLst/>
          </a:prstGeom>
          <a:noFill/>
          <a:ln w="25400" cap="rnd" cmpd="sng">
            <a:solidFill>
              <a:schemeClr val="dk1"/>
            </a:solidFill>
            <a:prstDash val="solid"/>
            <a:miter/>
            <a:headEnd type="none" w="med" len="med"/>
            <a:tailEnd type="triangle" w="lg" len="lg"/>
          </a:ln>
        </p:spPr>
      </p:cxnSp>
      <p:cxnSp>
        <p:nvCxnSpPr>
          <p:cNvPr id="556" name="Shape 556"/>
          <p:cNvCxnSpPr/>
          <p:nvPr/>
        </p:nvCxnSpPr>
        <p:spPr>
          <a:xfrm>
            <a:off x="4953000" y="2286000"/>
            <a:ext cx="3581399" cy="281940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ctrTitle"/>
          </p:nvPr>
        </p:nvSpPr>
        <p:spPr>
          <a:xfrm>
            <a:off x="76200" y="76200"/>
            <a:ext cx="8458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14) </a:t>
            </a:r>
            <a:r>
              <a:rPr lang="en-US" sz="3200" b="1" i="0" u="sng" strike="noStrike" cap="none">
                <a:solidFill>
                  <a:srgbClr val="FF3300"/>
                </a:solidFill>
                <a:latin typeface="Times New Roman"/>
                <a:ea typeface="Times New Roman"/>
                <a:cs typeface="Times New Roman"/>
                <a:sym typeface="Times New Roman"/>
              </a:rPr>
              <a:t>Images formed by convex lens</a:t>
            </a:r>
            <a:r>
              <a:rPr lang="en-US" sz="3200" b="1" i="0" u="none" strike="noStrike" cap="none">
                <a:solidFill>
                  <a:srgbClr val="FF3300"/>
                </a:solidFill>
                <a:latin typeface="Times New Roman"/>
                <a:ea typeface="Times New Roman"/>
                <a:cs typeface="Times New Roman"/>
                <a:sym typeface="Times New Roman"/>
              </a:rPr>
              <a:t> :-</a:t>
            </a:r>
          </a:p>
        </p:txBody>
      </p:sp>
      <p:sp>
        <p:nvSpPr>
          <p:cNvPr id="562" name="Shape 562"/>
          <p:cNvSpPr txBox="1">
            <a:spLocks noGrp="1"/>
          </p:cNvSpPr>
          <p:nvPr>
            <p:ph type="subTitle" idx="1"/>
          </p:nvPr>
        </p:nvSpPr>
        <p:spPr>
          <a:xfrm>
            <a:off x="228600" y="609600"/>
            <a:ext cx="8686800" cy="58674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i) When the object is at infinity the image is formed at the focus F</a:t>
            </a:r>
            <a:r>
              <a:rPr lang="en-US" sz="2400" b="1" i="0" u="none" strike="noStrike" cap="none" baseline="-25000">
                <a:solidFill>
                  <a:srgbClr val="0000FF"/>
                </a:solidFill>
                <a:latin typeface="Arial"/>
                <a:ea typeface="Arial"/>
                <a:cs typeface="Arial"/>
                <a:sym typeface="Arial"/>
              </a:rPr>
              <a:t>2</a:t>
            </a:r>
            <a:r>
              <a:rPr lang="en-US" sz="2400" b="1" i="0" u="none" strike="noStrike" cap="none">
                <a:solidFill>
                  <a:srgbClr val="0000FF"/>
                </a:solidFill>
                <a:latin typeface="Arial"/>
                <a:ea typeface="Arial"/>
                <a:cs typeface="Arial"/>
                <a:sym typeface="Arial"/>
              </a:rPr>
              <a:t>, it is highly diminished, real and inverted.</a:t>
            </a:r>
          </a:p>
        </p:txBody>
      </p:sp>
      <p:sp>
        <p:nvSpPr>
          <p:cNvPr id="563" name="Shape 563"/>
          <p:cNvSpPr/>
          <p:nvPr/>
        </p:nvSpPr>
        <p:spPr>
          <a:xfrm>
            <a:off x="5105400" y="22860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64" name="Shape 564"/>
          <p:cNvCxnSpPr/>
          <p:nvPr/>
        </p:nvCxnSpPr>
        <p:spPr>
          <a:xfrm>
            <a:off x="1905000" y="3657600"/>
            <a:ext cx="6858000" cy="0"/>
          </a:xfrm>
          <a:prstGeom prst="straightConnector1">
            <a:avLst/>
          </a:prstGeom>
          <a:noFill/>
          <a:ln w="25400" cap="rnd" cmpd="sng">
            <a:solidFill>
              <a:schemeClr val="dk1"/>
            </a:solidFill>
            <a:prstDash val="solid"/>
            <a:miter/>
            <a:headEnd type="none" w="med" len="med"/>
            <a:tailEnd type="none" w="med" len="med"/>
          </a:ln>
        </p:spPr>
      </p:cxnSp>
      <p:sp>
        <p:nvSpPr>
          <p:cNvPr id="565" name="Shape 565"/>
          <p:cNvSpPr/>
          <p:nvPr/>
        </p:nvSpPr>
        <p:spPr>
          <a:xfrm>
            <a:off x="1143000" y="32766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cxnSp>
        <p:nvCxnSpPr>
          <p:cNvPr id="566" name="Shape 566"/>
          <p:cNvCxnSpPr/>
          <p:nvPr/>
        </p:nvCxnSpPr>
        <p:spPr>
          <a:xfrm>
            <a:off x="1905000" y="2743200"/>
            <a:ext cx="3352799" cy="0"/>
          </a:xfrm>
          <a:prstGeom prst="straightConnector1">
            <a:avLst/>
          </a:prstGeom>
          <a:noFill/>
          <a:ln w="25400" cap="rnd" cmpd="sng">
            <a:solidFill>
              <a:schemeClr val="dk1"/>
            </a:solidFill>
            <a:prstDash val="solid"/>
            <a:miter/>
            <a:headEnd type="none" w="med" len="med"/>
            <a:tailEnd type="none" w="med" len="med"/>
          </a:ln>
        </p:spPr>
      </p:cxnSp>
      <p:cxnSp>
        <p:nvCxnSpPr>
          <p:cNvPr id="567" name="Shape 567"/>
          <p:cNvCxnSpPr/>
          <p:nvPr/>
        </p:nvCxnSpPr>
        <p:spPr>
          <a:xfrm>
            <a:off x="1905000" y="3200400"/>
            <a:ext cx="3352799" cy="0"/>
          </a:xfrm>
          <a:prstGeom prst="straightConnector1">
            <a:avLst/>
          </a:prstGeom>
          <a:noFill/>
          <a:ln w="25400" cap="rnd" cmpd="sng">
            <a:solidFill>
              <a:schemeClr val="dk1"/>
            </a:solidFill>
            <a:prstDash val="solid"/>
            <a:miter/>
            <a:headEnd type="none" w="med" len="med"/>
            <a:tailEnd type="none" w="med" len="med"/>
          </a:ln>
        </p:spPr>
      </p:cxnSp>
      <p:cxnSp>
        <p:nvCxnSpPr>
          <p:cNvPr id="568" name="Shape 568"/>
          <p:cNvCxnSpPr/>
          <p:nvPr/>
        </p:nvCxnSpPr>
        <p:spPr>
          <a:xfrm>
            <a:off x="1905000" y="4572000"/>
            <a:ext cx="3352799" cy="0"/>
          </a:xfrm>
          <a:prstGeom prst="straightConnector1">
            <a:avLst/>
          </a:prstGeom>
          <a:noFill/>
          <a:ln w="25400" cap="rnd" cmpd="sng">
            <a:solidFill>
              <a:schemeClr val="dk1"/>
            </a:solidFill>
            <a:prstDash val="solid"/>
            <a:miter/>
            <a:headEnd type="none" w="med" len="med"/>
            <a:tailEnd type="none" w="med" len="med"/>
          </a:ln>
        </p:spPr>
      </p:cxnSp>
      <p:cxnSp>
        <p:nvCxnSpPr>
          <p:cNvPr id="569" name="Shape 569"/>
          <p:cNvCxnSpPr/>
          <p:nvPr/>
        </p:nvCxnSpPr>
        <p:spPr>
          <a:xfrm>
            <a:off x="1905000" y="4114800"/>
            <a:ext cx="3352799" cy="0"/>
          </a:xfrm>
          <a:prstGeom prst="straightConnector1">
            <a:avLst/>
          </a:prstGeom>
          <a:noFill/>
          <a:ln w="25400" cap="rnd" cmpd="sng">
            <a:solidFill>
              <a:schemeClr val="dk1"/>
            </a:solidFill>
            <a:prstDash val="solid"/>
            <a:miter/>
            <a:headEnd type="none" w="med" len="med"/>
            <a:tailEnd type="none" w="med" len="med"/>
          </a:ln>
        </p:spPr>
      </p:cxnSp>
      <p:cxnSp>
        <p:nvCxnSpPr>
          <p:cNvPr id="570" name="Shape 570"/>
          <p:cNvCxnSpPr/>
          <p:nvPr/>
        </p:nvCxnSpPr>
        <p:spPr>
          <a:xfrm>
            <a:off x="5257800" y="2743200"/>
            <a:ext cx="2286000" cy="1371599"/>
          </a:xfrm>
          <a:prstGeom prst="straightConnector1">
            <a:avLst/>
          </a:prstGeom>
          <a:noFill/>
          <a:ln w="25400" cap="rnd" cmpd="sng">
            <a:solidFill>
              <a:schemeClr val="dk1"/>
            </a:solidFill>
            <a:prstDash val="solid"/>
            <a:miter/>
            <a:headEnd type="none" w="med" len="med"/>
            <a:tailEnd type="triangle" w="lg" len="lg"/>
          </a:ln>
        </p:spPr>
      </p:cxnSp>
      <p:cxnSp>
        <p:nvCxnSpPr>
          <p:cNvPr id="571" name="Shape 571"/>
          <p:cNvCxnSpPr/>
          <p:nvPr/>
        </p:nvCxnSpPr>
        <p:spPr>
          <a:xfrm>
            <a:off x="5257800" y="3200400"/>
            <a:ext cx="2362200" cy="685799"/>
          </a:xfrm>
          <a:prstGeom prst="straightConnector1">
            <a:avLst/>
          </a:prstGeom>
          <a:noFill/>
          <a:ln w="25400" cap="rnd" cmpd="sng">
            <a:solidFill>
              <a:schemeClr val="dk1"/>
            </a:solidFill>
            <a:prstDash val="solid"/>
            <a:miter/>
            <a:headEnd type="none" w="med" len="med"/>
            <a:tailEnd type="triangle" w="lg" len="lg"/>
          </a:ln>
        </p:spPr>
      </p:cxnSp>
      <p:cxnSp>
        <p:nvCxnSpPr>
          <p:cNvPr id="572" name="Shape 572"/>
          <p:cNvCxnSpPr/>
          <p:nvPr/>
        </p:nvCxnSpPr>
        <p:spPr>
          <a:xfrm rot="10800000" flipH="1">
            <a:off x="5257800" y="3429000"/>
            <a:ext cx="2286000" cy="685799"/>
          </a:xfrm>
          <a:prstGeom prst="straightConnector1">
            <a:avLst/>
          </a:prstGeom>
          <a:noFill/>
          <a:ln w="25400" cap="rnd" cmpd="sng">
            <a:solidFill>
              <a:schemeClr val="dk1"/>
            </a:solidFill>
            <a:prstDash val="solid"/>
            <a:miter/>
            <a:headEnd type="none" w="med" len="med"/>
            <a:tailEnd type="triangle" w="lg" len="lg"/>
          </a:ln>
        </p:spPr>
      </p:cxnSp>
      <p:cxnSp>
        <p:nvCxnSpPr>
          <p:cNvPr id="573" name="Shape 573"/>
          <p:cNvCxnSpPr/>
          <p:nvPr/>
        </p:nvCxnSpPr>
        <p:spPr>
          <a:xfrm rot="10800000" flipH="1">
            <a:off x="5257800" y="3276599"/>
            <a:ext cx="2209799" cy="1295400"/>
          </a:xfrm>
          <a:prstGeom prst="straightConnector1">
            <a:avLst/>
          </a:prstGeom>
          <a:noFill/>
          <a:ln w="25400" cap="rnd" cmpd="sng">
            <a:solidFill>
              <a:schemeClr val="dk1"/>
            </a:solidFill>
            <a:prstDash val="solid"/>
            <a:miter/>
            <a:headEnd type="none" w="med" len="med"/>
            <a:tailEnd type="triangle" w="lg" len="lg"/>
          </a:ln>
        </p:spPr>
      </p:cxnSp>
      <p:sp>
        <p:nvSpPr>
          <p:cNvPr id="574" name="Shape 574"/>
          <p:cNvSpPr/>
          <p:nvPr/>
        </p:nvSpPr>
        <p:spPr>
          <a:xfrm>
            <a:off x="381000" y="2743200"/>
            <a:ext cx="228600" cy="18288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Shape 580"/>
          <p:cNvSpPr txBox="1">
            <a:spLocks noGrp="1"/>
          </p:cNvSpPr>
          <p:nvPr>
            <p:ph type="subTitle" idx="1"/>
          </p:nvPr>
        </p:nvSpPr>
        <p:spPr>
          <a:xfrm>
            <a:off x="152400" y="152400"/>
            <a:ext cx="8991600"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ii) When the object is beyond 2F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the image is formed between F</a:t>
            </a:r>
            <a:r>
              <a:rPr lang="en-US" sz="2400" b="1" i="0" u="none" strike="noStrike" cap="none" baseline="-25000">
                <a:solidFill>
                  <a:srgbClr val="0000FF"/>
                </a:solidFill>
                <a:latin typeface="Arial"/>
                <a:ea typeface="Arial"/>
                <a:cs typeface="Arial"/>
                <a:sym typeface="Arial"/>
              </a:rPr>
              <a:t>2</a:t>
            </a:r>
            <a:r>
              <a:rPr lang="en-US" sz="2400" b="1" i="0" u="none" strike="noStrike" cap="none">
                <a:solidFill>
                  <a:srgbClr val="0000FF"/>
                </a:solidFill>
                <a:latin typeface="Arial"/>
                <a:ea typeface="Arial"/>
                <a:cs typeface="Arial"/>
                <a:sym typeface="Arial"/>
              </a:rPr>
              <a:t> and 2F</a:t>
            </a:r>
            <a:r>
              <a:rPr lang="en-US" sz="2400" b="1" i="0" u="none" strike="noStrike" cap="none" baseline="-25000">
                <a:solidFill>
                  <a:srgbClr val="0000FF"/>
                </a:solidFill>
                <a:latin typeface="Arial"/>
                <a:ea typeface="Arial"/>
                <a:cs typeface="Arial"/>
                <a:sym typeface="Arial"/>
              </a:rPr>
              <a:t>2</a:t>
            </a:r>
            <a:r>
              <a:rPr lang="en-US" sz="2400" b="1" i="0" u="none" strike="noStrike" cap="none">
                <a:solidFill>
                  <a:srgbClr val="0000FF"/>
                </a:solidFill>
                <a:latin typeface="Arial"/>
                <a:ea typeface="Arial"/>
                <a:cs typeface="Arial"/>
                <a:sym typeface="Arial"/>
              </a:rPr>
              <a:t>, it if diminished, real and inverted.</a:t>
            </a:r>
          </a:p>
        </p:txBody>
      </p:sp>
      <p:sp>
        <p:nvSpPr>
          <p:cNvPr id="581" name="Shape 581"/>
          <p:cNvSpPr/>
          <p:nvPr/>
        </p:nvSpPr>
        <p:spPr>
          <a:xfrm>
            <a:off x="4419600" y="23622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82" name="Shape 582"/>
          <p:cNvCxnSpPr/>
          <p:nvPr/>
        </p:nvCxnSpPr>
        <p:spPr>
          <a:xfrm>
            <a:off x="609600" y="3733800"/>
            <a:ext cx="7848599" cy="0"/>
          </a:xfrm>
          <a:prstGeom prst="straightConnector1">
            <a:avLst/>
          </a:prstGeom>
          <a:noFill/>
          <a:ln w="25400" cap="rnd" cmpd="sng">
            <a:solidFill>
              <a:schemeClr val="dk1"/>
            </a:solidFill>
            <a:prstDash val="solid"/>
            <a:miter/>
            <a:headEnd type="none" w="med" len="med"/>
            <a:tailEnd type="none" w="med" len="med"/>
          </a:ln>
        </p:spPr>
      </p:cxnSp>
      <p:sp>
        <p:nvSpPr>
          <p:cNvPr id="583" name="Shape 583"/>
          <p:cNvSpPr/>
          <p:nvPr/>
        </p:nvSpPr>
        <p:spPr>
          <a:xfrm>
            <a:off x="1066800" y="33528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sp>
        <p:nvSpPr>
          <p:cNvPr id="584" name="Shape 584"/>
          <p:cNvSpPr/>
          <p:nvPr/>
        </p:nvSpPr>
        <p:spPr>
          <a:xfrm>
            <a:off x="762000" y="2590800"/>
            <a:ext cx="228600" cy="11430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85" name="Shape 585"/>
          <p:cNvCxnSpPr/>
          <p:nvPr/>
        </p:nvCxnSpPr>
        <p:spPr>
          <a:xfrm>
            <a:off x="914400" y="2590800"/>
            <a:ext cx="3733800" cy="0"/>
          </a:xfrm>
          <a:prstGeom prst="straightConnector1">
            <a:avLst/>
          </a:prstGeom>
          <a:noFill/>
          <a:ln w="25400" cap="rnd" cmpd="sng">
            <a:solidFill>
              <a:schemeClr val="dk1"/>
            </a:solidFill>
            <a:prstDash val="solid"/>
            <a:miter/>
            <a:headEnd type="none" w="med" len="med"/>
            <a:tailEnd type="none" w="med" len="med"/>
          </a:ln>
        </p:spPr>
      </p:cxnSp>
      <p:cxnSp>
        <p:nvCxnSpPr>
          <p:cNvPr id="586" name="Shape 586"/>
          <p:cNvCxnSpPr/>
          <p:nvPr/>
        </p:nvCxnSpPr>
        <p:spPr>
          <a:xfrm>
            <a:off x="4648200" y="2590800"/>
            <a:ext cx="3124199" cy="2666999"/>
          </a:xfrm>
          <a:prstGeom prst="straightConnector1">
            <a:avLst/>
          </a:prstGeom>
          <a:noFill/>
          <a:ln w="25400" cap="rnd" cmpd="sng">
            <a:solidFill>
              <a:schemeClr val="dk1"/>
            </a:solidFill>
            <a:prstDash val="solid"/>
            <a:miter/>
            <a:headEnd type="none" w="med" len="med"/>
            <a:tailEnd type="triangle" w="lg" len="lg"/>
          </a:ln>
        </p:spPr>
      </p:cxnSp>
      <p:cxnSp>
        <p:nvCxnSpPr>
          <p:cNvPr id="587" name="Shape 587"/>
          <p:cNvCxnSpPr/>
          <p:nvPr/>
        </p:nvCxnSpPr>
        <p:spPr>
          <a:xfrm>
            <a:off x="914400" y="2590800"/>
            <a:ext cx="6858000" cy="2133599"/>
          </a:xfrm>
          <a:prstGeom prst="straightConnector1">
            <a:avLst/>
          </a:prstGeom>
          <a:noFill/>
          <a:ln w="25400" cap="rnd" cmpd="sng">
            <a:solidFill>
              <a:schemeClr val="dk1"/>
            </a:solidFill>
            <a:prstDash val="solid"/>
            <a:miter/>
            <a:headEnd type="none" w="med" len="med"/>
            <a:tailEnd type="triangle" w="lg" len="lg"/>
          </a:ln>
        </p:spPr>
      </p:cxnSp>
      <p:sp>
        <p:nvSpPr>
          <p:cNvPr id="588" name="Shape 588"/>
          <p:cNvSpPr/>
          <p:nvPr/>
        </p:nvSpPr>
        <p:spPr>
          <a:xfrm>
            <a:off x="6705600" y="3733800"/>
            <a:ext cx="228600" cy="685799"/>
          </a:xfrm>
          <a:prstGeom prst="down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ctrTitle"/>
          </p:nvPr>
        </p:nvSpPr>
        <p:spPr>
          <a:xfrm>
            <a:off x="76200" y="76200"/>
            <a:ext cx="7772400" cy="152399"/>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594" name="Shape 594"/>
          <p:cNvSpPr txBox="1">
            <a:spLocks noGrp="1"/>
          </p:cNvSpPr>
          <p:nvPr>
            <p:ph type="subTitle" idx="1"/>
          </p:nvPr>
        </p:nvSpPr>
        <p:spPr>
          <a:xfrm>
            <a:off x="228600" y="228600"/>
            <a:ext cx="8686800" cy="62483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iii) When the object is at 2F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the image is formed at 2F</a:t>
            </a:r>
            <a:r>
              <a:rPr lang="en-US" sz="2400" b="1" i="0" u="none" strike="noStrike" cap="none" baseline="-25000">
                <a:solidFill>
                  <a:srgbClr val="0000FF"/>
                </a:solidFill>
                <a:latin typeface="Arial"/>
                <a:ea typeface="Arial"/>
                <a:cs typeface="Arial"/>
                <a:sym typeface="Arial"/>
              </a:rPr>
              <a:t>2</a:t>
            </a:r>
            <a:r>
              <a:rPr lang="en-US" sz="2400" b="1" i="0" u="none" strike="noStrike" cap="none">
                <a:solidFill>
                  <a:srgbClr val="0000FF"/>
                </a:solidFill>
                <a:latin typeface="Arial"/>
                <a:ea typeface="Arial"/>
                <a:cs typeface="Arial"/>
                <a:sym typeface="Arial"/>
              </a:rPr>
              <a:t>, it is the same size as the object, real and inverted.</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p:txBody>
      </p:sp>
      <p:sp>
        <p:nvSpPr>
          <p:cNvPr id="595" name="Shape 595"/>
          <p:cNvSpPr/>
          <p:nvPr/>
        </p:nvSpPr>
        <p:spPr>
          <a:xfrm>
            <a:off x="4114800" y="23622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96" name="Shape 596"/>
          <p:cNvCxnSpPr/>
          <p:nvPr/>
        </p:nvCxnSpPr>
        <p:spPr>
          <a:xfrm>
            <a:off x="609600" y="3733800"/>
            <a:ext cx="7848599" cy="0"/>
          </a:xfrm>
          <a:prstGeom prst="straightConnector1">
            <a:avLst/>
          </a:prstGeom>
          <a:noFill/>
          <a:ln w="25400" cap="rnd" cmpd="sng">
            <a:solidFill>
              <a:schemeClr val="dk1"/>
            </a:solidFill>
            <a:prstDash val="solid"/>
            <a:miter/>
            <a:headEnd type="none" w="med" len="med"/>
            <a:tailEnd type="none" w="med" len="med"/>
          </a:ln>
        </p:spPr>
      </p:cxnSp>
      <p:sp>
        <p:nvSpPr>
          <p:cNvPr id="597" name="Shape 597"/>
          <p:cNvSpPr/>
          <p:nvPr/>
        </p:nvSpPr>
        <p:spPr>
          <a:xfrm>
            <a:off x="609600" y="33528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sp>
        <p:nvSpPr>
          <p:cNvPr id="598" name="Shape 598"/>
          <p:cNvSpPr/>
          <p:nvPr/>
        </p:nvSpPr>
        <p:spPr>
          <a:xfrm>
            <a:off x="1524000" y="2590800"/>
            <a:ext cx="228600" cy="11430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sz="2000" b="0" i="0" u="none" strike="noStrike" cap="none">
                <a:solidFill>
                  <a:schemeClr val="dk1"/>
                </a:solidFill>
                <a:latin typeface="Arial"/>
                <a:ea typeface="Arial"/>
                <a:cs typeface="Arial"/>
                <a:sym typeface="Arial"/>
              </a:rPr>
              <a:t>  </a:t>
            </a:r>
          </a:p>
        </p:txBody>
      </p:sp>
      <p:cxnSp>
        <p:nvCxnSpPr>
          <p:cNvPr id="599" name="Shape 599"/>
          <p:cNvCxnSpPr/>
          <p:nvPr/>
        </p:nvCxnSpPr>
        <p:spPr>
          <a:xfrm>
            <a:off x="1676400" y="2590800"/>
            <a:ext cx="2666999" cy="0"/>
          </a:xfrm>
          <a:prstGeom prst="straightConnector1">
            <a:avLst/>
          </a:prstGeom>
          <a:noFill/>
          <a:ln w="25400" cap="rnd" cmpd="sng">
            <a:solidFill>
              <a:schemeClr val="dk1"/>
            </a:solidFill>
            <a:prstDash val="solid"/>
            <a:miter/>
            <a:headEnd type="none" w="med" len="med"/>
            <a:tailEnd type="none" w="med" len="med"/>
          </a:ln>
        </p:spPr>
      </p:cxnSp>
      <p:cxnSp>
        <p:nvCxnSpPr>
          <p:cNvPr id="600" name="Shape 600"/>
          <p:cNvCxnSpPr/>
          <p:nvPr/>
        </p:nvCxnSpPr>
        <p:spPr>
          <a:xfrm>
            <a:off x="4343400" y="2590800"/>
            <a:ext cx="3124199" cy="2666999"/>
          </a:xfrm>
          <a:prstGeom prst="straightConnector1">
            <a:avLst/>
          </a:prstGeom>
          <a:noFill/>
          <a:ln w="25400" cap="rnd" cmpd="sng">
            <a:solidFill>
              <a:schemeClr val="dk1"/>
            </a:solidFill>
            <a:prstDash val="solid"/>
            <a:miter/>
            <a:headEnd type="none" w="med" len="med"/>
            <a:tailEnd type="triangle" w="lg" len="lg"/>
          </a:ln>
        </p:spPr>
      </p:cxnSp>
      <p:sp>
        <p:nvSpPr>
          <p:cNvPr id="601" name="Shape 601"/>
          <p:cNvSpPr/>
          <p:nvPr/>
        </p:nvSpPr>
        <p:spPr>
          <a:xfrm>
            <a:off x="6934200" y="3733800"/>
            <a:ext cx="228600" cy="1143000"/>
          </a:xfrm>
          <a:prstGeom prst="down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02" name="Shape 602"/>
          <p:cNvCxnSpPr/>
          <p:nvPr/>
        </p:nvCxnSpPr>
        <p:spPr>
          <a:xfrm>
            <a:off x="1676400" y="2590800"/>
            <a:ext cx="5867400" cy="2514599"/>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Shape 608"/>
          <p:cNvSpPr txBox="1">
            <a:spLocks noGrp="1"/>
          </p:cNvSpPr>
          <p:nvPr>
            <p:ph type="subTitle" idx="1"/>
          </p:nvPr>
        </p:nvSpPr>
        <p:spPr>
          <a:xfrm>
            <a:off x="152400" y="152400"/>
            <a:ext cx="8915400" cy="64007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dirty="0">
                <a:solidFill>
                  <a:srgbClr val="0000FF"/>
                </a:solidFill>
                <a:latin typeface="Arial"/>
                <a:ea typeface="Arial"/>
                <a:cs typeface="Arial"/>
                <a:sym typeface="Arial"/>
              </a:rPr>
              <a:t>iv) When the object is between 2F</a:t>
            </a:r>
            <a:r>
              <a:rPr lang="en-US" sz="2400" b="1" i="0" u="none" strike="noStrike" cap="none" baseline="-25000" dirty="0">
                <a:solidFill>
                  <a:srgbClr val="0000FF"/>
                </a:solidFill>
                <a:latin typeface="Arial"/>
                <a:ea typeface="Arial"/>
                <a:cs typeface="Arial"/>
                <a:sym typeface="Arial"/>
              </a:rPr>
              <a:t>1</a:t>
            </a:r>
            <a:r>
              <a:rPr lang="en-US" sz="2400" b="1" i="0" u="none" strike="noStrike" cap="none" dirty="0">
                <a:solidFill>
                  <a:srgbClr val="0000FF"/>
                </a:solidFill>
                <a:latin typeface="Arial"/>
                <a:ea typeface="Arial"/>
                <a:cs typeface="Arial"/>
                <a:sym typeface="Arial"/>
              </a:rPr>
              <a:t> and F</a:t>
            </a:r>
            <a:r>
              <a:rPr lang="en-US" sz="2400" b="1" i="0" u="none" strike="noStrike" cap="none" baseline="-25000" dirty="0">
                <a:solidFill>
                  <a:srgbClr val="0000FF"/>
                </a:solidFill>
                <a:latin typeface="Arial"/>
                <a:ea typeface="Arial"/>
                <a:cs typeface="Arial"/>
                <a:sym typeface="Arial"/>
              </a:rPr>
              <a:t>1</a:t>
            </a:r>
            <a:r>
              <a:rPr lang="en-US" sz="2400" b="1" i="0" u="none" strike="noStrike" cap="none" dirty="0">
                <a:solidFill>
                  <a:srgbClr val="0000FF"/>
                </a:solidFill>
                <a:latin typeface="Arial"/>
                <a:ea typeface="Arial"/>
                <a:cs typeface="Arial"/>
                <a:sym typeface="Arial"/>
              </a:rPr>
              <a:t>, the image is formed beyond 2F</a:t>
            </a:r>
            <a:r>
              <a:rPr lang="en-US" sz="2400" b="1" i="0" u="none" strike="noStrike" cap="none" baseline="-25000" dirty="0">
                <a:solidFill>
                  <a:srgbClr val="0000FF"/>
                </a:solidFill>
                <a:latin typeface="Arial"/>
                <a:ea typeface="Arial"/>
                <a:cs typeface="Arial"/>
                <a:sym typeface="Arial"/>
              </a:rPr>
              <a:t>2</a:t>
            </a:r>
            <a:r>
              <a:rPr lang="en-US" sz="2400" b="1" i="0" u="none" strike="noStrike" cap="none" dirty="0">
                <a:solidFill>
                  <a:srgbClr val="0000FF"/>
                </a:solidFill>
                <a:latin typeface="Arial"/>
                <a:ea typeface="Arial"/>
                <a:cs typeface="Arial"/>
                <a:sym typeface="Arial"/>
              </a:rPr>
              <a:t>, it is enlarged, real and inverted. </a:t>
            </a:r>
          </a:p>
        </p:txBody>
      </p:sp>
      <p:sp>
        <p:nvSpPr>
          <p:cNvPr id="609" name="Shape 609"/>
          <p:cNvSpPr/>
          <p:nvPr/>
        </p:nvSpPr>
        <p:spPr>
          <a:xfrm>
            <a:off x="4114800" y="22098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10" name="Shape 610"/>
          <p:cNvCxnSpPr/>
          <p:nvPr/>
        </p:nvCxnSpPr>
        <p:spPr>
          <a:xfrm>
            <a:off x="609600" y="3581400"/>
            <a:ext cx="7848599" cy="0"/>
          </a:xfrm>
          <a:prstGeom prst="straightConnector1">
            <a:avLst/>
          </a:prstGeom>
          <a:noFill/>
          <a:ln w="25400" cap="rnd" cmpd="sng">
            <a:solidFill>
              <a:schemeClr val="dk1"/>
            </a:solidFill>
            <a:prstDash val="solid"/>
            <a:miter/>
            <a:headEnd type="none" w="med" len="med"/>
            <a:tailEnd type="none" w="med" len="med"/>
          </a:ln>
        </p:spPr>
      </p:cxnSp>
      <p:sp>
        <p:nvSpPr>
          <p:cNvPr id="611" name="Shape 611"/>
          <p:cNvSpPr/>
          <p:nvPr/>
        </p:nvSpPr>
        <p:spPr>
          <a:xfrm>
            <a:off x="762000" y="32004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sp>
        <p:nvSpPr>
          <p:cNvPr id="612" name="Shape 612"/>
          <p:cNvSpPr/>
          <p:nvPr/>
        </p:nvSpPr>
        <p:spPr>
          <a:xfrm>
            <a:off x="2133600" y="2438400"/>
            <a:ext cx="228600" cy="11430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sz="2000" b="0" i="0" u="none" strike="noStrike" cap="none">
                <a:solidFill>
                  <a:schemeClr val="dk1"/>
                </a:solidFill>
                <a:latin typeface="Arial"/>
                <a:ea typeface="Arial"/>
                <a:cs typeface="Arial"/>
                <a:sym typeface="Arial"/>
              </a:rPr>
              <a:t>  </a:t>
            </a:r>
          </a:p>
        </p:txBody>
      </p:sp>
      <p:cxnSp>
        <p:nvCxnSpPr>
          <p:cNvPr id="613" name="Shape 613"/>
          <p:cNvCxnSpPr/>
          <p:nvPr/>
        </p:nvCxnSpPr>
        <p:spPr>
          <a:xfrm>
            <a:off x="2209800" y="2438400"/>
            <a:ext cx="2133599" cy="0"/>
          </a:xfrm>
          <a:prstGeom prst="straightConnector1">
            <a:avLst/>
          </a:prstGeom>
          <a:noFill/>
          <a:ln w="25400" cap="rnd" cmpd="sng">
            <a:solidFill>
              <a:schemeClr val="dk1"/>
            </a:solidFill>
            <a:prstDash val="solid"/>
            <a:miter/>
            <a:headEnd type="none" w="med" len="med"/>
            <a:tailEnd type="none" w="med" len="med"/>
          </a:ln>
        </p:spPr>
      </p:cxnSp>
      <p:cxnSp>
        <p:nvCxnSpPr>
          <p:cNvPr id="614" name="Shape 614"/>
          <p:cNvCxnSpPr/>
          <p:nvPr/>
        </p:nvCxnSpPr>
        <p:spPr>
          <a:xfrm>
            <a:off x="4343400" y="2438400"/>
            <a:ext cx="4190999" cy="3581399"/>
          </a:xfrm>
          <a:prstGeom prst="straightConnector1">
            <a:avLst/>
          </a:prstGeom>
          <a:noFill/>
          <a:ln w="25400" cap="rnd" cmpd="sng">
            <a:solidFill>
              <a:schemeClr val="dk1"/>
            </a:solidFill>
            <a:prstDash val="solid"/>
            <a:miter/>
            <a:headEnd type="none" w="med" len="med"/>
            <a:tailEnd type="triangle" w="lg" len="lg"/>
          </a:ln>
        </p:spPr>
      </p:cxnSp>
      <p:sp>
        <p:nvSpPr>
          <p:cNvPr id="615" name="Shape 615"/>
          <p:cNvSpPr/>
          <p:nvPr/>
        </p:nvSpPr>
        <p:spPr>
          <a:xfrm>
            <a:off x="7772400" y="3581400"/>
            <a:ext cx="381000" cy="1981199"/>
          </a:xfrm>
          <a:prstGeom prst="downArrow">
            <a:avLst>
              <a:gd name="adj1" fmla="val 50000"/>
              <a:gd name="adj2" fmla="val 50000"/>
            </a:avLst>
          </a:prstGeom>
          <a:solidFill>
            <a:srgbClr val="FF99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16" name="Shape 616"/>
          <p:cNvCxnSpPr/>
          <p:nvPr/>
        </p:nvCxnSpPr>
        <p:spPr>
          <a:xfrm>
            <a:off x="2209800" y="2438400"/>
            <a:ext cx="6400799" cy="342900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ctrTitle"/>
          </p:nvPr>
        </p:nvSpPr>
        <p:spPr>
          <a:xfrm>
            <a:off x="76200" y="76200"/>
            <a:ext cx="7772400" cy="155574"/>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622" name="Shape 622"/>
          <p:cNvSpPr txBox="1">
            <a:spLocks noGrp="1"/>
          </p:cNvSpPr>
          <p:nvPr>
            <p:ph type="subTitle" idx="1"/>
          </p:nvPr>
        </p:nvSpPr>
        <p:spPr>
          <a:xfrm>
            <a:off x="152400" y="304800"/>
            <a:ext cx="8839199" cy="62483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v) When the object is at F</a:t>
            </a:r>
            <a:r>
              <a:rPr lang="en-US" sz="2400" b="1" i="0" u="none" strike="noStrike" cap="none" baseline="-25000">
                <a:solidFill>
                  <a:srgbClr val="0000FF"/>
                </a:solidFill>
                <a:latin typeface="Arial"/>
                <a:ea typeface="Arial"/>
                <a:cs typeface="Arial"/>
                <a:sym typeface="Arial"/>
              </a:rPr>
              <a:t>1 </a:t>
            </a:r>
            <a:r>
              <a:rPr lang="en-US" sz="2400" b="1" i="0" u="none" strike="noStrike" cap="none">
                <a:solidFill>
                  <a:srgbClr val="0000FF"/>
                </a:solidFill>
                <a:latin typeface="Arial"/>
                <a:ea typeface="Arial"/>
                <a:cs typeface="Arial"/>
                <a:sym typeface="Arial"/>
              </a:rPr>
              <a:t>the image is formed at infinity, it is highly enlarged, real and inverted.</a:t>
            </a:r>
          </a:p>
        </p:txBody>
      </p:sp>
      <p:sp>
        <p:nvSpPr>
          <p:cNvPr id="623" name="Shape 623"/>
          <p:cNvSpPr/>
          <p:nvPr/>
        </p:nvSpPr>
        <p:spPr>
          <a:xfrm>
            <a:off x="4114800" y="22860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24" name="Shape 624"/>
          <p:cNvCxnSpPr/>
          <p:nvPr/>
        </p:nvCxnSpPr>
        <p:spPr>
          <a:xfrm>
            <a:off x="609600" y="3657600"/>
            <a:ext cx="7848599" cy="0"/>
          </a:xfrm>
          <a:prstGeom prst="straightConnector1">
            <a:avLst/>
          </a:prstGeom>
          <a:noFill/>
          <a:ln w="25400" cap="rnd" cmpd="sng">
            <a:solidFill>
              <a:schemeClr val="dk1"/>
            </a:solidFill>
            <a:prstDash val="solid"/>
            <a:miter/>
            <a:headEnd type="none" w="med" len="med"/>
            <a:tailEnd type="none" w="med" len="med"/>
          </a:ln>
        </p:spPr>
      </p:cxnSp>
      <p:sp>
        <p:nvSpPr>
          <p:cNvPr id="625" name="Shape 625"/>
          <p:cNvSpPr/>
          <p:nvPr/>
        </p:nvSpPr>
        <p:spPr>
          <a:xfrm>
            <a:off x="762000" y="32766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sp>
        <p:nvSpPr>
          <p:cNvPr id="626" name="Shape 626"/>
          <p:cNvSpPr/>
          <p:nvPr/>
        </p:nvSpPr>
        <p:spPr>
          <a:xfrm>
            <a:off x="2895600" y="2514600"/>
            <a:ext cx="228600" cy="11430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sz="2000" b="0" i="0" u="none" strike="noStrike" cap="none">
                <a:solidFill>
                  <a:schemeClr val="dk1"/>
                </a:solidFill>
                <a:latin typeface="Arial"/>
                <a:ea typeface="Arial"/>
                <a:cs typeface="Arial"/>
                <a:sym typeface="Arial"/>
              </a:rPr>
              <a:t>  </a:t>
            </a:r>
          </a:p>
        </p:txBody>
      </p:sp>
      <p:cxnSp>
        <p:nvCxnSpPr>
          <p:cNvPr id="627" name="Shape 627"/>
          <p:cNvCxnSpPr/>
          <p:nvPr/>
        </p:nvCxnSpPr>
        <p:spPr>
          <a:xfrm>
            <a:off x="4343400" y="2514600"/>
            <a:ext cx="3200399" cy="2590800"/>
          </a:xfrm>
          <a:prstGeom prst="straightConnector1">
            <a:avLst/>
          </a:prstGeom>
          <a:noFill/>
          <a:ln w="25400" cap="rnd" cmpd="sng">
            <a:solidFill>
              <a:schemeClr val="dk1"/>
            </a:solidFill>
            <a:prstDash val="solid"/>
            <a:miter/>
            <a:headEnd type="none" w="med" len="med"/>
            <a:tailEnd type="triangle" w="lg" len="lg"/>
          </a:ln>
        </p:spPr>
      </p:cxnSp>
      <p:cxnSp>
        <p:nvCxnSpPr>
          <p:cNvPr id="628" name="Shape 628"/>
          <p:cNvCxnSpPr/>
          <p:nvPr/>
        </p:nvCxnSpPr>
        <p:spPr>
          <a:xfrm>
            <a:off x="2971800" y="2514600"/>
            <a:ext cx="1371599" cy="0"/>
          </a:xfrm>
          <a:prstGeom prst="straightConnector1">
            <a:avLst/>
          </a:prstGeom>
          <a:noFill/>
          <a:ln w="25400" cap="rnd" cmpd="sng">
            <a:solidFill>
              <a:schemeClr val="dk1"/>
            </a:solidFill>
            <a:prstDash val="solid"/>
            <a:miter/>
            <a:headEnd type="none" w="med" len="med"/>
            <a:tailEnd type="none" w="med" len="med"/>
          </a:ln>
        </p:spPr>
      </p:cxnSp>
      <p:cxnSp>
        <p:nvCxnSpPr>
          <p:cNvPr id="629" name="Shape 629"/>
          <p:cNvCxnSpPr/>
          <p:nvPr/>
        </p:nvCxnSpPr>
        <p:spPr>
          <a:xfrm>
            <a:off x="2971800" y="2514600"/>
            <a:ext cx="3733800" cy="327660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Shape 635"/>
          <p:cNvSpPr txBox="1">
            <a:spLocks noGrp="1"/>
          </p:cNvSpPr>
          <p:nvPr>
            <p:ph type="subTitle" idx="1"/>
          </p:nvPr>
        </p:nvSpPr>
        <p:spPr>
          <a:xfrm>
            <a:off x="152400" y="228600"/>
            <a:ext cx="8915400"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vi) When the object is between 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and O, the image is formed on the same side of the lens, it is enlarged, virtual and erect.</a:t>
            </a:r>
          </a:p>
        </p:txBody>
      </p:sp>
      <p:sp>
        <p:nvSpPr>
          <p:cNvPr id="636" name="Shape 636"/>
          <p:cNvSpPr/>
          <p:nvPr/>
        </p:nvSpPr>
        <p:spPr>
          <a:xfrm>
            <a:off x="4191000" y="31242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37" name="Shape 637"/>
          <p:cNvCxnSpPr/>
          <p:nvPr/>
        </p:nvCxnSpPr>
        <p:spPr>
          <a:xfrm>
            <a:off x="685800" y="4495800"/>
            <a:ext cx="7848599" cy="0"/>
          </a:xfrm>
          <a:prstGeom prst="straightConnector1">
            <a:avLst/>
          </a:prstGeom>
          <a:noFill/>
          <a:ln w="25400" cap="rnd" cmpd="sng">
            <a:solidFill>
              <a:schemeClr val="dk1"/>
            </a:solidFill>
            <a:prstDash val="solid"/>
            <a:miter/>
            <a:headEnd type="none" w="med" len="med"/>
            <a:tailEnd type="none" w="med" len="med"/>
          </a:ln>
        </p:spPr>
      </p:cxnSp>
      <p:sp>
        <p:nvSpPr>
          <p:cNvPr id="638" name="Shape 638"/>
          <p:cNvSpPr/>
          <p:nvPr/>
        </p:nvSpPr>
        <p:spPr>
          <a:xfrm>
            <a:off x="838200" y="4114800"/>
            <a:ext cx="7467600" cy="39687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a:t>
            </a:r>
            <a:r>
              <a:rPr lang="en-US" sz="2000" b="1" i="0" u="none" strike="noStrike" cap="none">
                <a:solidFill>
                  <a:schemeClr val="dk1"/>
                </a:solidFill>
                <a:latin typeface="Arial"/>
                <a:ea typeface="Arial"/>
                <a:cs typeface="Arial"/>
                <a:sym typeface="Arial"/>
              </a:rPr>
              <a:t>                  O                  F</a:t>
            </a:r>
            <a:r>
              <a:rPr lang="en-US" sz="2000" b="1" i="0" u="none" strike="noStrike" cap="none" baseline="-25000">
                <a:solidFill>
                  <a:schemeClr val="dk1"/>
                </a:solidFill>
                <a:latin typeface="Arial"/>
                <a:ea typeface="Arial"/>
                <a:cs typeface="Arial"/>
                <a:sym typeface="Arial"/>
              </a:rPr>
              <a:t>2</a:t>
            </a:r>
            <a:r>
              <a:rPr lang="en-US" sz="2000" b="1" i="0" u="none" strike="noStrike" cap="none">
                <a:solidFill>
                  <a:schemeClr val="dk1"/>
                </a:solidFill>
                <a:latin typeface="Arial"/>
                <a:ea typeface="Arial"/>
                <a:cs typeface="Arial"/>
                <a:sym typeface="Arial"/>
              </a:rPr>
              <a:t>             2F</a:t>
            </a:r>
            <a:r>
              <a:rPr lang="en-US" sz="2000" b="1" i="0" u="none" strike="noStrike" cap="none" baseline="-25000">
                <a:solidFill>
                  <a:schemeClr val="dk1"/>
                </a:solidFill>
                <a:latin typeface="Arial"/>
                <a:ea typeface="Arial"/>
                <a:cs typeface="Arial"/>
                <a:sym typeface="Arial"/>
              </a:rPr>
              <a:t>2</a:t>
            </a:r>
          </a:p>
        </p:txBody>
      </p:sp>
      <p:sp>
        <p:nvSpPr>
          <p:cNvPr id="639" name="Shape 639"/>
          <p:cNvSpPr/>
          <p:nvPr/>
        </p:nvSpPr>
        <p:spPr>
          <a:xfrm>
            <a:off x="3505200" y="3505200"/>
            <a:ext cx="228600" cy="990599"/>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sz="2000" b="0" i="0" u="none" strike="noStrike" cap="none">
                <a:solidFill>
                  <a:schemeClr val="dk1"/>
                </a:solidFill>
                <a:latin typeface="Arial"/>
                <a:ea typeface="Arial"/>
                <a:cs typeface="Arial"/>
                <a:sym typeface="Arial"/>
              </a:rPr>
              <a:t>  </a:t>
            </a:r>
          </a:p>
        </p:txBody>
      </p:sp>
      <p:cxnSp>
        <p:nvCxnSpPr>
          <p:cNvPr id="640" name="Shape 640"/>
          <p:cNvCxnSpPr/>
          <p:nvPr/>
        </p:nvCxnSpPr>
        <p:spPr>
          <a:xfrm>
            <a:off x="3581400" y="35052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641" name="Shape 641"/>
          <p:cNvCxnSpPr/>
          <p:nvPr/>
        </p:nvCxnSpPr>
        <p:spPr>
          <a:xfrm>
            <a:off x="4419600" y="3505200"/>
            <a:ext cx="3352799" cy="2362200"/>
          </a:xfrm>
          <a:prstGeom prst="straightConnector1">
            <a:avLst/>
          </a:prstGeom>
          <a:noFill/>
          <a:ln w="25400" cap="rnd" cmpd="sng">
            <a:solidFill>
              <a:schemeClr val="dk1"/>
            </a:solidFill>
            <a:prstDash val="solid"/>
            <a:miter/>
            <a:headEnd type="none" w="med" len="med"/>
            <a:tailEnd type="triangle" w="lg" len="lg"/>
          </a:ln>
        </p:spPr>
      </p:cxnSp>
      <p:cxnSp>
        <p:nvCxnSpPr>
          <p:cNvPr id="642" name="Shape 642"/>
          <p:cNvCxnSpPr/>
          <p:nvPr/>
        </p:nvCxnSpPr>
        <p:spPr>
          <a:xfrm>
            <a:off x="3581400" y="3505200"/>
            <a:ext cx="2438399" cy="2971799"/>
          </a:xfrm>
          <a:prstGeom prst="straightConnector1">
            <a:avLst/>
          </a:prstGeom>
          <a:noFill/>
          <a:ln w="25400" cap="rnd" cmpd="sng">
            <a:solidFill>
              <a:schemeClr val="dk1"/>
            </a:solidFill>
            <a:prstDash val="solid"/>
            <a:miter/>
            <a:headEnd type="none" w="med" len="med"/>
            <a:tailEnd type="triangle" w="lg" len="lg"/>
          </a:ln>
        </p:spPr>
      </p:cxnSp>
      <p:cxnSp>
        <p:nvCxnSpPr>
          <p:cNvPr id="643" name="Shape 643"/>
          <p:cNvCxnSpPr/>
          <p:nvPr/>
        </p:nvCxnSpPr>
        <p:spPr>
          <a:xfrm rot="10800000">
            <a:off x="1676400" y="1447799"/>
            <a:ext cx="2743199" cy="2057400"/>
          </a:xfrm>
          <a:prstGeom prst="straightConnector1">
            <a:avLst/>
          </a:prstGeom>
          <a:noFill/>
          <a:ln w="25400" cap="rnd" cmpd="sng">
            <a:solidFill>
              <a:schemeClr val="dk1"/>
            </a:solidFill>
            <a:prstDash val="solid"/>
            <a:miter/>
            <a:headEnd type="none" w="med" len="med"/>
            <a:tailEnd type="none" w="med" len="med"/>
          </a:ln>
        </p:spPr>
      </p:cxnSp>
      <p:cxnSp>
        <p:nvCxnSpPr>
          <p:cNvPr id="644" name="Shape 644"/>
          <p:cNvCxnSpPr/>
          <p:nvPr/>
        </p:nvCxnSpPr>
        <p:spPr>
          <a:xfrm rot="10800000">
            <a:off x="1828799" y="1371600"/>
            <a:ext cx="1752600" cy="2133599"/>
          </a:xfrm>
          <a:prstGeom prst="straightConnector1">
            <a:avLst/>
          </a:prstGeom>
          <a:noFill/>
          <a:ln w="25400" cap="rnd" cmpd="sng">
            <a:solidFill>
              <a:schemeClr val="dk1"/>
            </a:solidFill>
            <a:prstDash val="solid"/>
            <a:miter/>
            <a:headEnd type="none" w="med" len="med"/>
            <a:tailEnd type="none" w="med" len="med"/>
          </a:ln>
        </p:spPr>
      </p:cxnSp>
      <p:sp>
        <p:nvSpPr>
          <p:cNvPr id="645" name="Shape 645"/>
          <p:cNvSpPr/>
          <p:nvPr/>
        </p:nvSpPr>
        <p:spPr>
          <a:xfrm>
            <a:off x="2057400" y="1828800"/>
            <a:ext cx="304799" cy="2666999"/>
          </a:xfrm>
          <a:prstGeom prst="upArrow">
            <a:avLst>
              <a:gd name="adj1" fmla="val 50000"/>
              <a:gd name="adj2" fmla="val 50000"/>
            </a:avLst>
          </a:prstGeom>
          <a:solidFill>
            <a:srgbClr val="FF99CC"/>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n-US" sz="2000" b="0" i="0" u="none" strike="noStrike" cap="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ctrTitle"/>
          </p:nvPr>
        </p:nvSpPr>
        <p:spPr>
          <a:xfrm>
            <a:off x="76200" y="76200"/>
            <a:ext cx="7772400" cy="6889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15) </a:t>
            </a:r>
            <a:r>
              <a:rPr lang="en-US" sz="3200" b="1" i="0" u="sng" strike="noStrike" cap="none">
                <a:solidFill>
                  <a:srgbClr val="FF3300"/>
                </a:solidFill>
                <a:latin typeface="Times New Roman"/>
                <a:ea typeface="Times New Roman"/>
                <a:cs typeface="Times New Roman"/>
                <a:sym typeface="Times New Roman"/>
              </a:rPr>
              <a:t>Images formed by concave lens</a:t>
            </a:r>
            <a:r>
              <a:rPr lang="en-US" sz="3200" b="1" i="0" u="none" strike="noStrike" cap="none">
                <a:solidFill>
                  <a:srgbClr val="FF3300"/>
                </a:solidFill>
                <a:latin typeface="Times New Roman"/>
                <a:ea typeface="Times New Roman"/>
                <a:cs typeface="Times New Roman"/>
                <a:sym typeface="Times New Roman"/>
              </a:rPr>
              <a:t> :-</a:t>
            </a:r>
          </a:p>
        </p:txBody>
      </p:sp>
      <p:sp>
        <p:nvSpPr>
          <p:cNvPr id="651" name="Shape 651"/>
          <p:cNvSpPr txBox="1">
            <a:spLocks noGrp="1"/>
          </p:cNvSpPr>
          <p:nvPr>
            <p:ph type="subTitle" idx="1"/>
          </p:nvPr>
        </p:nvSpPr>
        <p:spPr>
          <a:xfrm>
            <a:off x="152400" y="685800"/>
            <a:ext cx="8839199" cy="58674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i)</a:t>
            </a:r>
            <a:r>
              <a:rPr lang="en-US" sz="2400" b="0" i="0" u="none" strike="noStrike" cap="none">
                <a:solidFill>
                  <a:srgbClr val="0000FF"/>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When the object is at infinity, the image is formed at the focus 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on the same side of the lens, it is highly diminished, virtual and erect.</a:t>
            </a:r>
          </a:p>
          <a:p>
            <a:pPr marL="0" marR="0" lvl="0" indent="0" algn="l" rtl="0">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a:t>
            </a:r>
          </a:p>
          <a:p>
            <a:pPr marL="0" marR="0" lvl="0" indent="0" algn="l" rtl="0">
              <a:spcBef>
                <a:spcPts val="40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O </a:t>
            </a:r>
          </a:p>
        </p:txBody>
      </p:sp>
      <p:sp>
        <p:nvSpPr>
          <p:cNvPr id="652" name="Shape 652"/>
          <p:cNvSpPr/>
          <p:nvPr/>
        </p:nvSpPr>
        <p:spPr>
          <a:xfrm rot="-180000">
            <a:off x="5486400" y="2590799"/>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653" name="Shape 653"/>
          <p:cNvSpPr/>
          <p:nvPr/>
        </p:nvSpPr>
        <p:spPr>
          <a:xfrm>
            <a:off x="6096000" y="25908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654" name="Shape 654"/>
          <p:cNvCxnSpPr/>
          <p:nvPr/>
        </p:nvCxnSpPr>
        <p:spPr>
          <a:xfrm>
            <a:off x="5562600" y="49530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655" name="Shape 655"/>
          <p:cNvCxnSpPr/>
          <p:nvPr/>
        </p:nvCxnSpPr>
        <p:spPr>
          <a:xfrm>
            <a:off x="5562600" y="2590800"/>
            <a:ext cx="762000" cy="0"/>
          </a:xfrm>
          <a:prstGeom prst="straightConnector1">
            <a:avLst/>
          </a:prstGeom>
          <a:noFill/>
          <a:ln w="25400" cap="rnd" cmpd="sng">
            <a:solidFill>
              <a:schemeClr val="dk1"/>
            </a:solidFill>
            <a:prstDash val="solid"/>
            <a:miter/>
            <a:headEnd type="none" w="med" len="med"/>
            <a:tailEnd type="none" w="med" len="med"/>
          </a:ln>
        </p:spPr>
      </p:cxnSp>
      <p:cxnSp>
        <p:nvCxnSpPr>
          <p:cNvPr id="656" name="Shape 656"/>
          <p:cNvCxnSpPr/>
          <p:nvPr/>
        </p:nvCxnSpPr>
        <p:spPr>
          <a:xfrm>
            <a:off x="2133600" y="3733800"/>
            <a:ext cx="3886200" cy="0"/>
          </a:xfrm>
          <a:prstGeom prst="straightConnector1">
            <a:avLst/>
          </a:prstGeom>
          <a:noFill/>
          <a:ln w="25400" cap="rnd" cmpd="sng">
            <a:solidFill>
              <a:schemeClr val="dk1"/>
            </a:solidFill>
            <a:prstDash val="solid"/>
            <a:miter/>
            <a:headEnd type="none" w="med" len="med"/>
            <a:tailEnd type="triangle" w="lg" len="lg"/>
          </a:ln>
        </p:spPr>
      </p:cxnSp>
      <p:cxnSp>
        <p:nvCxnSpPr>
          <p:cNvPr id="657" name="Shape 657"/>
          <p:cNvCxnSpPr/>
          <p:nvPr/>
        </p:nvCxnSpPr>
        <p:spPr>
          <a:xfrm rot="10800000" flipH="1">
            <a:off x="2133600" y="3351211"/>
            <a:ext cx="3809999" cy="1587"/>
          </a:xfrm>
          <a:prstGeom prst="straightConnector1">
            <a:avLst/>
          </a:prstGeom>
          <a:noFill/>
          <a:ln w="25400" cap="rnd" cmpd="sng">
            <a:solidFill>
              <a:schemeClr val="dk1"/>
            </a:solidFill>
            <a:prstDash val="solid"/>
            <a:miter/>
            <a:headEnd type="none" w="med" len="med"/>
            <a:tailEnd type="none" w="med" len="med"/>
          </a:ln>
        </p:spPr>
      </p:cxnSp>
      <p:cxnSp>
        <p:nvCxnSpPr>
          <p:cNvPr id="658" name="Shape 658"/>
          <p:cNvCxnSpPr/>
          <p:nvPr/>
        </p:nvCxnSpPr>
        <p:spPr>
          <a:xfrm>
            <a:off x="2133600" y="29718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659" name="Shape 659"/>
          <p:cNvCxnSpPr/>
          <p:nvPr/>
        </p:nvCxnSpPr>
        <p:spPr>
          <a:xfrm>
            <a:off x="2133600" y="44958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660" name="Shape 660"/>
          <p:cNvCxnSpPr/>
          <p:nvPr/>
        </p:nvCxnSpPr>
        <p:spPr>
          <a:xfrm>
            <a:off x="2133600" y="4114800"/>
            <a:ext cx="3809999" cy="0"/>
          </a:xfrm>
          <a:prstGeom prst="straightConnector1">
            <a:avLst/>
          </a:prstGeom>
          <a:noFill/>
          <a:ln w="25400" cap="rnd" cmpd="sng">
            <a:solidFill>
              <a:schemeClr val="dk1"/>
            </a:solidFill>
            <a:prstDash val="solid"/>
            <a:miter/>
            <a:headEnd type="none" w="med" len="med"/>
            <a:tailEnd type="none" w="med" len="med"/>
          </a:ln>
        </p:spPr>
      </p:cxnSp>
      <p:cxnSp>
        <p:nvCxnSpPr>
          <p:cNvPr id="661" name="Shape 661"/>
          <p:cNvCxnSpPr/>
          <p:nvPr/>
        </p:nvCxnSpPr>
        <p:spPr>
          <a:xfrm rot="10800000" flipH="1">
            <a:off x="4724400" y="2971799"/>
            <a:ext cx="1219199" cy="762000"/>
          </a:xfrm>
          <a:prstGeom prst="straightConnector1">
            <a:avLst/>
          </a:prstGeom>
          <a:noFill/>
          <a:ln w="25400" cap="rnd" cmpd="sng">
            <a:solidFill>
              <a:schemeClr val="dk1"/>
            </a:solidFill>
            <a:prstDash val="solid"/>
            <a:miter/>
            <a:headEnd type="none" w="med" len="med"/>
            <a:tailEnd type="none" w="med" len="med"/>
          </a:ln>
        </p:spPr>
      </p:cxnSp>
      <p:cxnSp>
        <p:nvCxnSpPr>
          <p:cNvPr id="662" name="Shape 662"/>
          <p:cNvCxnSpPr/>
          <p:nvPr/>
        </p:nvCxnSpPr>
        <p:spPr>
          <a:xfrm rot="10800000" flipH="1">
            <a:off x="4724400" y="3352799"/>
            <a:ext cx="1219199" cy="381000"/>
          </a:xfrm>
          <a:prstGeom prst="straightConnector1">
            <a:avLst/>
          </a:prstGeom>
          <a:noFill/>
          <a:ln w="25400" cap="rnd" cmpd="sng">
            <a:solidFill>
              <a:schemeClr val="dk1"/>
            </a:solidFill>
            <a:prstDash val="solid"/>
            <a:miter/>
            <a:headEnd type="none" w="med" len="med"/>
            <a:tailEnd type="none" w="med" len="med"/>
          </a:ln>
        </p:spPr>
      </p:cxnSp>
      <p:cxnSp>
        <p:nvCxnSpPr>
          <p:cNvPr id="663" name="Shape 663"/>
          <p:cNvCxnSpPr/>
          <p:nvPr/>
        </p:nvCxnSpPr>
        <p:spPr>
          <a:xfrm>
            <a:off x="4724400" y="3733800"/>
            <a:ext cx="1219199" cy="381000"/>
          </a:xfrm>
          <a:prstGeom prst="straightConnector1">
            <a:avLst/>
          </a:prstGeom>
          <a:noFill/>
          <a:ln w="25400" cap="rnd" cmpd="sng">
            <a:solidFill>
              <a:schemeClr val="dk1"/>
            </a:solidFill>
            <a:prstDash val="solid"/>
            <a:miter/>
            <a:headEnd type="none" w="med" len="med"/>
            <a:tailEnd type="none" w="med" len="med"/>
          </a:ln>
        </p:spPr>
      </p:cxnSp>
      <p:cxnSp>
        <p:nvCxnSpPr>
          <p:cNvPr id="664" name="Shape 664"/>
          <p:cNvCxnSpPr/>
          <p:nvPr/>
        </p:nvCxnSpPr>
        <p:spPr>
          <a:xfrm>
            <a:off x="4724400" y="3733800"/>
            <a:ext cx="1219199" cy="762000"/>
          </a:xfrm>
          <a:prstGeom prst="straightConnector1">
            <a:avLst/>
          </a:prstGeom>
          <a:noFill/>
          <a:ln w="25400" cap="rnd" cmpd="sng">
            <a:solidFill>
              <a:schemeClr val="dk1"/>
            </a:solidFill>
            <a:prstDash val="solid"/>
            <a:miter/>
            <a:headEnd type="none" w="med" len="med"/>
            <a:tailEnd type="none" w="med" len="med"/>
          </a:ln>
        </p:spPr>
      </p:cxnSp>
      <p:cxnSp>
        <p:nvCxnSpPr>
          <p:cNvPr id="665" name="Shape 665"/>
          <p:cNvCxnSpPr/>
          <p:nvPr/>
        </p:nvCxnSpPr>
        <p:spPr>
          <a:xfrm rot="10800000" flipH="1">
            <a:off x="5943600" y="2743200"/>
            <a:ext cx="1828800" cy="609599"/>
          </a:xfrm>
          <a:prstGeom prst="straightConnector1">
            <a:avLst/>
          </a:prstGeom>
          <a:noFill/>
          <a:ln w="25400" cap="rnd" cmpd="sng">
            <a:solidFill>
              <a:schemeClr val="dk1"/>
            </a:solidFill>
            <a:prstDash val="solid"/>
            <a:miter/>
            <a:headEnd type="none" w="med" len="med"/>
            <a:tailEnd type="triangle" w="lg" len="lg"/>
          </a:ln>
        </p:spPr>
      </p:cxnSp>
      <p:cxnSp>
        <p:nvCxnSpPr>
          <p:cNvPr id="666" name="Shape 666"/>
          <p:cNvCxnSpPr/>
          <p:nvPr/>
        </p:nvCxnSpPr>
        <p:spPr>
          <a:xfrm>
            <a:off x="5943600" y="4114800"/>
            <a:ext cx="2057400" cy="685799"/>
          </a:xfrm>
          <a:prstGeom prst="straightConnector1">
            <a:avLst/>
          </a:prstGeom>
          <a:noFill/>
          <a:ln w="25400" cap="rnd" cmpd="sng">
            <a:solidFill>
              <a:schemeClr val="dk1"/>
            </a:solidFill>
            <a:prstDash val="solid"/>
            <a:miter/>
            <a:headEnd type="none" w="med" len="med"/>
            <a:tailEnd type="triangle" w="lg" len="lg"/>
          </a:ln>
        </p:spPr>
      </p:cxnSp>
      <p:cxnSp>
        <p:nvCxnSpPr>
          <p:cNvPr id="667" name="Shape 667"/>
          <p:cNvCxnSpPr/>
          <p:nvPr/>
        </p:nvCxnSpPr>
        <p:spPr>
          <a:xfrm rot="10800000" flipH="1">
            <a:off x="5943600" y="1981200"/>
            <a:ext cx="1600199" cy="990599"/>
          </a:xfrm>
          <a:prstGeom prst="straightConnector1">
            <a:avLst/>
          </a:prstGeom>
          <a:noFill/>
          <a:ln w="25400" cap="rnd" cmpd="sng">
            <a:solidFill>
              <a:schemeClr val="dk1"/>
            </a:solidFill>
            <a:prstDash val="solid"/>
            <a:miter/>
            <a:headEnd type="none" w="med" len="med"/>
            <a:tailEnd type="triangle" w="lg" len="lg"/>
          </a:ln>
        </p:spPr>
      </p:cxnSp>
      <p:cxnSp>
        <p:nvCxnSpPr>
          <p:cNvPr id="668" name="Shape 668"/>
          <p:cNvCxnSpPr/>
          <p:nvPr/>
        </p:nvCxnSpPr>
        <p:spPr>
          <a:xfrm>
            <a:off x="5943600" y="4495800"/>
            <a:ext cx="1752600" cy="1219199"/>
          </a:xfrm>
          <a:prstGeom prst="straightConnector1">
            <a:avLst/>
          </a:prstGeom>
          <a:noFill/>
          <a:ln w="25400" cap="rnd" cmpd="sng">
            <a:solidFill>
              <a:schemeClr val="dk1"/>
            </a:solidFill>
            <a:prstDash val="solid"/>
            <a:miter/>
            <a:headEnd type="none" w="med" len="med"/>
            <a:tailEnd type="triangle" w="lg" len="lg"/>
          </a:ln>
        </p:spPr>
      </p:cxnSp>
      <p:sp>
        <p:nvSpPr>
          <p:cNvPr id="669" name="Shape 669"/>
          <p:cNvSpPr/>
          <p:nvPr/>
        </p:nvSpPr>
        <p:spPr>
          <a:xfrm>
            <a:off x="685800" y="2819400"/>
            <a:ext cx="228600" cy="18288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70" name="Shape 670"/>
          <p:cNvCxnSpPr/>
          <p:nvPr/>
        </p:nvCxnSpPr>
        <p:spPr>
          <a:xfrm>
            <a:off x="6019800" y="3733800"/>
            <a:ext cx="1904999" cy="0"/>
          </a:xfrm>
          <a:prstGeom prst="straightConnector1">
            <a:avLst/>
          </a:prstGeom>
          <a:noFill/>
          <a:ln w="254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6" name="Shape 676"/>
          <p:cNvSpPr txBox="1">
            <a:spLocks noGrp="1"/>
          </p:cNvSpPr>
          <p:nvPr>
            <p:ph type="subTitle" idx="1"/>
          </p:nvPr>
        </p:nvSpPr>
        <p:spPr>
          <a:xfrm>
            <a:off x="228600" y="304800"/>
            <a:ext cx="8763000" cy="63246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ii) When the object is between infinity and 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the image is formed between F</a:t>
            </a:r>
            <a:r>
              <a:rPr lang="en-US" sz="2400" b="1" i="0" u="none" strike="noStrike" cap="none" baseline="-25000">
                <a:solidFill>
                  <a:srgbClr val="0000FF"/>
                </a:solidFill>
                <a:latin typeface="Arial"/>
                <a:ea typeface="Arial"/>
                <a:cs typeface="Arial"/>
                <a:sym typeface="Arial"/>
              </a:rPr>
              <a:t>1</a:t>
            </a:r>
            <a:r>
              <a:rPr lang="en-US" sz="2400" b="1" i="0" u="none" strike="noStrike" cap="none">
                <a:solidFill>
                  <a:srgbClr val="0000FF"/>
                </a:solidFill>
                <a:latin typeface="Arial"/>
                <a:ea typeface="Arial"/>
                <a:cs typeface="Arial"/>
                <a:sym typeface="Arial"/>
              </a:rPr>
              <a:t> and O on the same side of the lens, it is diminished, virtual and erect. </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F</a:t>
            </a:r>
            <a:r>
              <a:rPr lang="en-US" sz="2000" b="1" i="0" u="none" strike="noStrike" cap="none" baseline="-25000">
                <a:solidFill>
                  <a:schemeClr val="dk1"/>
                </a:solidFill>
                <a:latin typeface="Arial"/>
                <a:ea typeface="Arial"/>
                <a:cs typeface="Arial"/>
                <a:sym typeface="Arial"/>
              </a:rPr>
              <a:t>I </a:t>
            </a:r>
            <a:r>
              <a:rPr lang="en-US" sz="2000" b="1" i="0" u="none" strike="noStrike" cap="none">
                <a:solidFill>
                  <a:schemeClr val="dk1"/>
                </a:solidFill>
                <a:latin typeface="Arial"/>
                <a:ea typeface="Arial"/>
                <a:cs typeface="Arial"/>
                <a:sym typeface="Arial"/>
              </a:rPr>
              <a:t>                       O </a:t>
            </a:r>
          </a:p>
          <a:p>
            <a:pPr marL="0" marR="0" lvl="0" indent="0" algn="l" rtl="0">
              <a:spcBef>
                <a:spcPts val="360"/>
              </a:spcBef>
              <a:spcAft>
                <a:spcPts val="0"/>
              </a:spcAft>
              <a:buClr>
                <a:srgbClr val="0000FF"/>
              </a:buClr>
              <a:buSzPct val="25000"/>
              <a:buFont typeface="Arial"/>
              <a:buNone/>
            </a:pPr>
            <a:endParaRPr sz="2400" b="0" i="0" u="none" strike="noStrike" cap="none">
              <a:solidFill>
                <a:srgbClr val="0000FF"/>
              </a:solidFill>
              <a:latin typeface="Arial"/>
              <a:ea typeface="Arial"/>
              <a:cs typeface="Arial"/>
              <a:sym typeface="Arial"/>
            </a:endParaRPr>
          </a:p>
        </p:txBody>
      </p:sp>
      <p:sp>
        <p:nvSpPr>
          <p:cNvPr id="677" name="Shape 677"/>
          <p:cNvSpPr/>
          <p:nvPr/>
        </p:nvSpPr>
        <p:spPr>
          <a:xfrm rot="-180000">
            <a:off x="4343400" y="2897187"/>
            <a:ext cx="381000" cy="2360612"/>
          </a:xfrm>
          <a:custGeom>
            <a:avLst/>
            <a:gdLst/>
            <a:ahLst/>
            <a:cxnLst/>
            <a:rect l="0" t="0" r="0" b="0"/>
            <a:pathLst>
              <a:path w="256" h="1680" extrusionOk="0">
                <a:moveTo>
                  <a:pt x="96" y="0"/>
                </a:moveTo>
                <a:cubicBezTo>
                  <a:pt x="176" y="292"/>
                  <a:pt x="256" y="584"/>
                  <a:pt x="240" y="864"/>
                </a:cubicBezTo>
                <a:cubicBezTo>
                  <a:pt x="224" y="1144"/>
                  <a:pt x="40" y="1544"/>
                  <a:pt x="0" y="1680"/>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678" name="Shape 678"/>
          <p:cNvSpPr/>
          <p:nvPr/>
        </p:nvSpPr>
        <p:spPr>
          <a:xfrm>
            <a:off x="4953000" y="2895600"/>
            <a:ext cx="304799" cy="2362200"/>
          </a:xfrm>
          <a:custGeom>
            <a:avLst/>
            <a:gdLst/>
            <a:ahLst/>
            <a:cxnLst/>
            <a:rect l="0" t="0" r="0" b="0"/>
            <a:pathLst>
              <a:path w="248" h="1728" extrusionOk="0">
                <a:moveTo>
                  <a:pt x="200" y="0"/>
                </a:moveTo>
                <a:cubicBezTo>
                  <a:pt x="100" y="240"/>
                  <a:pt x="0" y="480"/>
                  <a:pt x="8" y="768"/>
                </a:cubicBezTo>
                <a:cubicBezTo>
                  <a:pt x="16" y="1056"/>
                  <a:pt x="208" y="1568"/>
                  <a:pt x="248" y="1728"/>
                </a:cubicBezTo>
              </a:path>
            </a:pathLst>
          </a:custGeom>
          <a:noFill/>
          <a:ln w="25400" cap="rnd" cmpd="sng">
            <a:solidFill>
              <a:schemeClr val="dk1">
                <a:alpha val="65490"/>
              </a:schemeClr>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679" name="Shape 679"/>
          <p:cNvCxnSpPr/>
          <p:nvPr/>
        </p:nvCxnSpPr>
        <p:spPr>
          <a:xfrm>
            <a:off x="4419600" y="5257800"/>
            <a:ext cx="838199" cy="0"/>
          </a:xfrm>
          <a:prstGeom prst="straightConnector1">
            <a:avLst/>
          </a:prstGeom>
          <a:noFill/>
          <a:ln w="25400" cap="rnd" cmpd="sng">
            <a:solidFill>
              <a:schemeClr val="dk1"/>
            </a:solidFill>
            <a:prstDash val="solid"/>
            <a:miter/>
            <a:headEnd type="none" w="med" len="med"/>
            <a:tailEnd type="none" w="med" len="med"/>
          </a:ln>
        </p:spPr>
      </p:cxnSp>
      <p:cxnSp>
        <p:nvCxnSpPr>
          <p:cNvPr id="680" name="Shape 680"/>
          <p:cNvCxnSpPr/>
          <p:nvPr/>
        </p:nvCxnSpPr>
        <p:spPr>
          <a:xfrm>
            <a:off x="4419600" y="2895600"/>
            <a:ext cx="762000" cy="0"/>
          </a:xfrm>
          <a:prstGeom prst="straightConnector1">
            <a:avLst/>
          </a:prstGeom>
          <a:noFill/>
          <a:ln w="25400" cap="rnd" cmpd="sng">
            <a:solidFill>
              <a:schemeClr val="dk1"/>
            </a:solidFill>
            <a:prstDash val="solid"/>
            <a:miter/>
            <a:headEnd type="none" w="med" len="med"/>
            <a:tailEnd type="none" w="med" len="med"/>
          </a:ln>
        </p:spPr>
      </p:cxnSp>
      <p:cxnSp>
        <p:nvCxnSpPr>
          <p:cNvPr id="681" name="Shape 681"/>
          <p:cNvCxnSpPr/>
          <p:nvPr/>
        </p:nvCxnSpPr>
        <p:spPr>
          <a:xfrm>
            <a:off x="990600" y="4114800"/>
            <a:ext cx="6476999" cy="0"/>
          </a:xfrm>
          <a:prstGeom prst="straightConnector1">
            <a:avLst/>
          </a:prstGeom>
          <a:noFill/>
          <a:ln w="25400" cap="rnd" cmpd="sng">
            <a:solidFill>
              <a:schemeClr val="dk1"/>
            </a:solidFill>
            <a:prstDash val="solid"/>
            <a:miter/>
            <a:headEnd type="none" w="med" len="med"/>
            <a:tailEnd type="triangle" w="lg" len="lg"/>
          </a:ln>
        </p:spPr>
      </p:cxnSp>
      <p:cxnSp>
        <p:nvCxnSpPr>
          <p:cNvPr id="682" name="Shape 682"/>
          <p:cNvCxnSpPr/>
          <p:nvPr/>
        </p:nvCxnSpPr>
        <p:spPr>
          <a:xfrm>
            <a:off x="1752600" y="3200400"/>
            <a:ext cx="3124199" cy="0"/>
          </a:xfrm>
          <a:prstGeom prst="straightConnector1">
            <a:avLst/>
          </a:prstGeom>
          <a:noFill/>
          <a:ln w="25400" cap="rnd" cmpd="sng">
            <a:solidFill>
              <a:schemeClr val="dk1"/>
            </a:solidFill>
            <a:prstDash val="solid"/>
            <a:miter/>
            <a:headEnd type="none" w="med" len="med"/>
            <a:tailEnd type="none" w="med" len="med"/>
          </a:ln>
        </p:spPr>
      </p:cxnSp>
      <p:sp>
        <p:nvSpPr>
          <p:cNvPr id="683" name="Shape 683"/>
          <p:cNvSpPr/>
          <p:nvPr/>
        </p:nvSpPr>
        <p:spPr>
          <a:xfrm>
            <a:off x="1600200" y="3200400"/>
            <a:ext cx="228600" cy="9144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84" name="Shape 684"/>
          <p:cNvCxnSpPr/>
          <p:nvPr/>
        </p:nvCxnSpPr>
        <p:spPr>
          <a:xfrm rot="10800000" flipH="1">
            <a:off x="3048000" y="3200399"/>
            <a:ext cx="1828800" cy="914400"/>
          </a:xfrm>
          <a:prstGeom prst="straightConnector1">
            <a:avLst/>
          </a:prstGeom>
          <a:noFill/>
          <a:ln w="25400" cap="rnd" cmpd="sng">
            <a:solidFill>
              <a:schemeClr val="dk1"/>
            </a:solidFill>
            <a:prstDash val="solid"/>
            <a:miter/>
            <a:headEnd type="none" w="med" len="med"/>
            <a:tailEnd type="none" w="med" len="med"/>
          </a:ln>
        </p:spPr>
      </p:cxnSp>
      <p:cxnSp>
        <p:nvCxnSpPr>
          <p:cNvPr id="685" name="Shape 685"/>
          <p:cNvCxnSpPr/>
          <p:nvPr/>
        </p:nvCxnSpPr>
        <p:spPr>
          <a:xfrm rot="10800000" flipH="1">
            <a:off x="4876800" y="2133600"/>
            <a:ext cx="2209799" cy="1066799"/>
          </a:xfrm>
          <a:prstGeom prst="straightConnector1">
            <a:avLst/>
          </a:prstGeom>
          <a:noFill/>
          <a:ln w="25400" cap="rnd" cmpd="sng">
            <a:solidFill>
              <a:schemeClr val="dk1"/>
            </a:solidFill>
            <a:prstDash val="solid"/>
            <a:miter/>
            <a:headEnd type="none" w="med" len="med"/>
            <a:tailEnd type="triangle" w="lg" len="lg"/>
          </a:ln>
        </p:spPr>
      </p:cxnSp>
      <p:cxnSp>
        <p:nvCxnSpPr>
          <p:cNvPr id="686" name="Shape 686"/>
          <p:cNvCxnSpPr/>
          <p:nvPr/>
        </p:nvCxnSpPr>
        <p:spPr>
          <a:xfrm>
            <a:off x="1752600" y="3200400"/>
            <a:ext cx="5714999" cy="1676399"/>
          </a:xfrm>
          <a:prstGeom prst="straightConnector1">
            <a:avLst/>
          </a:prstGeom>
          <a:noFill/>
          <a:ln w="25400" cap="rnd" cmpd="sng">
            <a:solidFill>
              <a:schemeClr val="dk1"/>
            </a:solidFill>
            <a:prstDash val="solid"/>
            <a:miter/>
            <a:headEnd type="none" w="med" len="med"/>
            <a:tailEnd type="triangle" w="lg" len="lg"/>
          </a:ln>
        </p:spPr>
      </p:cxnSp>
      <p:sp>
        <p:nvSpPr>
          <p:cNvPr id="687" name="Shape 687"/>
          <p:cNvSpPr/>
          <p:nvPr/>
        </p:nvSpPr>
        <p:spPr>
          <a:xfrm>
            <a:off x="3657600" y="3810000"/>
            <a:ext cx="152399" cy="304799"/>
          </a:xfrm>
          <a:prstGeom prst="upArrow">
            <a:avLst>
              <a:gd name="adj1" fmla="val 50000"/>
              <a:gd name="adj2" fmla="val 50000"/>
            </a:avLst>
          </a:prstGeom>
          <a:solidFill>
            <a:srgbClr val="FF99CC"/>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76200" y="76200"/>
            <a:ext cx="7772400"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3) </a:t>
            </a:r>
            <a:r>
              <a:rPr lang="en-US" sz="3200" b="1" i="0" u="sng" strike="noStrike" cap="none">
                <a:solidFill>
                  <a:srgbClr val="FF3300"/>
                </a:solidFill>
                <a:latin typeface="Times New Roman"/>
                <a:ea typeface="Times New Roman"/>
                <a:cs typeface="Times New Roman"/>
                <a:sym typeface="Times New Roman"/>
              </a:rPr>
              <a:t>Spherical mirrors</a:t>
            </a:r>
            <a:r>
              <a:rPr lang="en-US" sz="3200" b="1" i="0" u="none" strike="noStrike" cap="none">
                <a:solidFill>
                  <a:srgbClr val="FF3300"/>
                </a:solidFill>
                <a:latin typeface="Times New Roman"/>
                <a:ea typeface="Times New Roman"/>
                <a:cs typeface="Times New Roman"/>
                <a:sym typeface="Times New Roman"/>
              </a:rPr>
              <a:t> :-</a:t>
            </a:r>
          </a:p>
        </p:txBody>
      </p:sp>
      <p:sp>
        <p:nvSpPr>
          <p:cNvPr id="99" name="Shape 99"/>
          <p:cNvSpPr txBox="1">
            <a:spLocks noGrp="1"/>
          </p:cNvSpPr>
          <p:nvPr>
            <p:ph type="subTitle" idx="1"/>
          </p:nvPr>
        </p:nvSpPr>
        <p:spPr>
          <a:xfrm>
            <a:off x="152400" y="685800"/>
            <a:ext cx="8839199" cy="60960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Spherical mirror is a curved mirror which is a part of a hollow sphere. Spherical mirrors are of two types. They are concave mirror and convex mirror</a:t>
            </a:r>
            <a:r>
              <a:rPr lang="en-US" sz="2000" b="1" i="0" u="none" strike="noStrike" cap="none" dirty="0">
                <a:solidFill>
                  <a:srgbClr val="0000FF"/>
                </a:solidFill>
                <a:latin typeface="Arial"/>
                <a:ea typeface="Arial"/>
                <a:cs typeface="Arial"/>
                <a:sym typeface="Arial"/>
              </a:rPr>
              <a:t>.</a:t>
            </a:r>
          </a:p>
          <a:p>
            <a:pPr marL="0" marR="0" lvl="0" indent="0" algn="l" rtl="0">
              <a:spcBef>
                <a:spcPts val="400"/>
              </a:spcBef>
              <a:spcAft>
                <a:spcPts val="0"/>
              </a:spcAft>
              <a:buClr>
                <a:srgbClr val="0000FF"/>
              </a:buClr>
              <a:buSzPct val="25000"/>
              <a:buFont typeface="Arial"/>
              <a:buNone/>
            </a:pPr>
            <a:endParaRPr lang="en-US" sz="2000" b="1" i="0" u="none" strike="noStrike" cap="none" dirty="0">
              <a:solidFill>
                <a:schemeClr val="tx1"/>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p>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p>
        </p:txBody>
      </p:sp>
      <p:sp>
        <p:nvSpPr>
          <p:cNvPr id="128" name="Shape 128"/>
          <p:cNvSpPr/>
          <p:nvPr/>
        </p:nvSpPr>
        <p:spPr>
          <a:xfrm>
            <a:off x="7985125" y="5294312"/>
            <a:ext cx="323850" cy="366711"/>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sz="1800" b="1" i="0" u="none" strike="noStrike" cap="none" dirty="0">
              <a:solidFill>
                <a:schemeClr val="dk1"/>
              </a:solidFill>
              <a:latin typeface="Arial"/>
              <a:ea typeface="Arial"/>
              <a:cs typeface="Arial"/>
              <a:sym typeface="Arial"/>
            </a:endParaRPr>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676400"/>
            <a:ext cx="7696200"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ctrTitle"/>
          </p:nvPr>
        </p:nvSpPr>
        <p:spPr>
          <a:xfrm>
            <a:off x="76200" y="76200"/>
            <a:ext cx="8153399" cy="5365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16) </a:t>
            </a:r>
            <a:r>
              <a:rPr lang="en-US" sz="3200" b="1" i="0" u="sng" strike="noStrike" cap="none">
                <a:solidFill>
                  <a:srgbClr val="FF3300"/>
                </a:solidFill>
                <a:latin typeface="Times New Roman"/>
                <a:ea typeface="Times New Roman"/>
                <a:cs typeface="Times New Roman"/>
                <a:sym typeface="Times New Roman"/>
              </a:rPr>
              <a:t>Sign convention for spherical lenses</a:t>
            </a:r>
            <a:r>
              <a:rPr lang="en-US" sz="3200" b="1" i="0" u="none" strike="noStrike" cap="none">
                <a:solidFill>
                  <a:srgbClr val="FF3300"/>
                </a:solidFill>
                <a:latin typeface="Times New Roman"/>
                <a:ea typeface="Times New Roman"/>
                <a:cs typeface="Times New Roman"/>
                <a:sym typeface="Times New Roman"/>
              </a:rPr>
              <a:t> :-</a:t>
            </a:r>
          </a:p>
        </p:txBody>
      </p:sp>
      <p:sp>
        <p:nvSpPr>
          <p:cNvPr id="693" name="Shape 693"/>
          <p:cNvSpPr txBox="1">
            <a:spLocks noGrp="1"/>
          </p:cNvSpPr>
          <p:nvPr>
            <p:ph type="subTitle" idx="1"/>
          </p:nvPr>
        </p:nvSpPr>
        <p:spPr>
          <a:xfrm>
            <a:off x="152400" y="685800"/>
            <a:ext cx="8763000" cy="59435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0000FF"/>
              </a:buClr>
              <a:buSzPct val="25000"/>
              <a:buFont typeface="Arial"/>
              <a:buNone/>
            </a:pPr>
            <a:r>
              <a:rPr lang="en-US" sz="2000" b="1" i="0" u="none" strike="noStrike" cap="none" dirty="0">
                <a:solidFill>
                  <a:srgbClr val="0000FF"/>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The sign convention for spherical lenses is the same as in spherical mirrors except that the distances are measured from the optical </a:t>
            </a:r>
            <a:r>
              <a:rPr lang="en-US" sz="2000" b="1" i="0" u="none" strike="noStrike" cap="none" dirty="0" err="1">
                <a:solidFill>
                  <a:schemeClr val="tx1"/>
                </a:solidFill>
                <a:latin typeface="Arial"/>
                <a:ea typeface="Arial"/>
                <a:cs typeface="Arial"/>
                <a:sym typeface="Arial"/>
              </a:rPr>
              <a:t>centre</a:t>
            </a:r>
            <a:r>
              <a:rPr lang="en-US" sz="2000" b="1" i="0" u="none" strike="noStrike" cap="none" dirty="0">
                <a:solidFill>
                  <a:schemeClr val="tx1"/>
                </a:solidFill>
                <a:latin typeface="Arial"/>
                <a:ea typeface="Arial"/>
                <a:cs typeface="Arial"/>
                <a:sym typeface="Arial"/>
              </a:rPr>
              <a:t> (O).</a:t>
            </a: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tx1"/>
                </a:solidFill>
                <a:latin typeface="Arial"/>
                <a:ea typeface="Arial"/>
                <a:cs typeface="Arial"/>
                <a:sym typeface="Arial"/>
              </a:rPr>
              <a:t>      The focal length of a convex lens is positive ( + </a:t>
            </a:r>
            <a:r>
              <a:rPr lang="en-US" sz="2000" b="1" i="0" u="none" strike="noStrike" cap="none" dirty="0" err="1">
                <a:solidFill>
                  <a:schemeClr val="tx1"/>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 ) and the focal length of a concave lens is negative ( - </a:t>
            </a:r>
            <a:r>
              <a:rPr lang="en-US" sz="2000" b="1" i="0" u="none" strike="noStrike" cap="none" dirty="0" err="1">
                <a:solidFill>
                  <a:schemeClr val="tx1"/>
                </a:solidFill>
                <a:latin typeface="Arial"/>
                <a:ea typeface="Arial"/>
                <a:cs typeface="Arial"/>
                <a:sym typeface="Arial"/>
              </a:rPr>
              <a:t>ve</a:t>
            </a:r>
            <a:r>
              <a:rPr lang="en-US" sz="2000" b="1" i="0" u="none" strike="noStrike" cap="none" dirty="0">
                <a:solidFill>
                  <a:schemeClr val="tx1"/>
                </a:solidFill>
                <a:latin typeface="Arial"/>
                <a:ea typeface="Arial"/>
                <a:cs typeface="Arial"/>
                <a:sym typeface="Arial"/>
              </a:rPr>
              <a:t> ).</a:t>
            </a: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a:p>
            <a:pPr marL="0" marR="0" lvl="0" indent="0" algn="l" rtl="0">
              <a:spcBef>
                <a:spcPts val="400"/>
              </a:spcBef>
              <a:spcAft>
                <a:spcPts val="0"/>
              </a:spcAft>
              <a:buClr>
                <a:srgbClr val="0000FF"/>
              </a:buClr>
              <a:buSzPct val="25000"/>
              <a:buFont typeface="Arial"/>
              <a:buNone/>
            </a:pPr>
            <a:r>
              <a:rPr lang="en-US" sz="2000" b="1" i="0" u="none" strike="noStrike" cap="none" dirty="0">
                <a:solidFill>
                  <a:schemeClr val="dk1"/>
                </a:solidFill>
                <a:latin typeface="Arial"/>
                <a:ea typeface="Arial"/>
                <a:cs typeface="Arial"/>
                <a:sym typeface="Arial"/>
              </a:rPr>
              <a:t>                                                                         O</a:t>
            </a:r>
          </a:p>
          <a:p>
            <a:pPr marL="0" marR="0" lvl="0" indent="0" algn="l" rtl="0">
              <a:spcBef>
                <a:spcPts val="360"/>
              </a:spcBef>
              <a:spcAft>
                <a:spcPts val="0"/>
              </a:spcAft>
              <a:buClr>
                <a:srgbClr val="0000FF"/>
              </a:buClr>
              <a:buSzPct val="25000"/>
              <a:buFont typeface="Arial"/>
              <a:buNone/>
            </a:pPr>
            <a:endParaRPr sz="2000" b="0" i="0" u="none" strike="noStrike" cap="none" dirty="0">
              <a:solidFill>
                <a:srgbClr val="0000FF"/>
              </a:solidFill>
              <a:latin typeface="Arial"/>
              <a:ea typeface="Arial"/>
              <a:cs typeface="Arial"/>
              <a:sym typeface="Arial"/>
            </a:endParaRPr>
          </a:p>
        </p:txBody>
      </p:sp>
      <p:sp>
        <p:nvSpPr>
          <p:cNvPr id="694" name="Shape 694"/>
          <p:cNvSpPr/>
          <p:nvPr/>
        </p:nvSpPr>
        <p:spPr>
          <a:xfrm>
            <a:off x="1676400" y="3352800"/>
            <a:ext cx="228600" cy="1295400"/>
          </a:xfrm>
          <a:prstGeom prst="upArrow">
            <a:avLst>
              <a:gd name="adj1" fmla="val 50000"/>
              <a:gd name="adj2" fmla="val 50000"/>
            </a:avLst>
          </a:prstGeom>
          <a:solidFill>
            <a:srgbClr val="FF33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95" name="Shape 695"/>
          <p:cNvCxnSpPr/>
          <p:nvPr/>
        </p:nvCxnSpPr>
        <p:spPr>
          <a:xfrm>
            <a:off x="2209800" y="3886200"/>
            <a:ext cx="2666999" cy="0"/>
          </a:xfrm>
          <a:prstGeom prst="straightConnector1">
            <a:avLst/>
          </a:prstGeom>
          <a:noFill/>
          <a:ln w="38100" cap="rnd" cmpd="sng">
            <a:solidFill>
              <a:schemeClr val="dk1"/>
            </a:solidFill>
            <a:prstDash val="solid"/>
            <a:miter/>
            <a:headEnd type="none" w="med" len="med"/>
            <a:tailEnd type="triangle" w="lg" len="lg"/>
          </a:ln>
        </p:spPr>
      </p:cxnSp>
      <p:sp>
        <p:nvSpPr>
          <p:cNvPr id="696" name="Shape 696"/>
          <p:cNvSpPr/>
          <p:nvPr/>
        </p:nvSpPr>
        <p:spPr>
          <a:xfrm>
            <a:off x="2209800" y="3581400"/>
            <a:ext cx="27431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Direction of incident light</a:t>
            </a:r>
          </a:p>
        </p:txBody>
      </p:sp>
      <p:cxnSp>
        <p:nvCxnSpPr>
          <p:cNvPr id="697" name="Shape 697"/>
          <p:cNvCxnSpPr/>
          <p:nvPr/>
        </p:nvCxnSpPr>
        <p:spPr>
          <a:xfrm rot="10800000">
            <a:off x="1904999" y="4495800"/>
            <a:ext cx="3276600" cy="0"/>
          </a:xfrm>
          <a:prstGeom prst="straightConnector1">
            <a:avLst/>
          </a:prstGeom>
          <a:noFill/>
          <a:ln w="38100" cap="rnd" cmpd="sng">
            <a:solidFill>
              <a:schemeClr val="dk1"/>
            </a:solidFill>
            <a:prstDash val="solid"/>
            <a:miter/>
            <a:headEnd type="none" w="med" len="med"/>
            <a:tailEnd type="triangle" w="lg" len="lg"/>
          </a:ln>
        </p:spPr>
      </p:cxnSp>
      <p:sp>
        <p:nvSpPr>
          <p:cNvPr id="698" name="Shape 698"/>
          <p:cNvSpPr/>
          <p:nvPr/>
        </p:nvSpPr>
        <p:spPr>
          <a:xfrm>
            <a:off x="1981200" y="4159250"/>
            <a:ext cx="32766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Distance towards the left (- ve</a:t>
            </a:r>
            <a:r>
              <a:rPr lang="en-US" sz="2000" b="1" i="0" u="none" strike="noStrike" cap="none" baseline="30000">
                <a:solidFill>
                  <a:schemeClr val="dk1"/>
                </a:solidFill>
                <a:latin typeface="Arial"/>
                <a:ea typeface="Arial"/>
                <a:cs typeface="Arial"/>
                <a:sym typeface="Arial"/>
              </a:rPr>
              <a:t>  </a:t>
            </a:r>
            <a:r>
              <a:rPr lang="en-US" sz="2400" b="1" i="0" u="none" strike="noStrike" cap="none" baseline="30000">
                <a:solidFill>
                  <a:schemeClr val="dk1"/>
                </a:solidFill>
                <a:latin typeface="Arial"/>
                <a:ea typeface="Arial"/>
                <a:cs typeface="Arial"/>
                <a:sym typeface="Arial"/>
              </a:rPr>
              <a:t>)</a:t>
            </a:r>
          </a:p>
        </p:txBody>
      </p:sp>
      <p:sp>
        <p:nvSpPr>
          <p:cNvPr id="699" name="Shape 699"/>
          <p:cNvSpPr/>
          <p:nvPr/>
        </p:nvSpPr>
        <p:spPr>
          <a:xfrm>
            <a:off x="8305800" y="4648200"/>
            <a:ext cx="228600" cy="838199"/>
          </a:xfrm>
          <a:prstGeom prst="downArrow">
            <a:avLst>
              <a:gd name="adj1" fmla="val 50000"/>
              <a:gd name="adj2" fmla="val 50000"/>
            </a:avLst>
          </a:prstGeom>
          <a:solidFill>
            <a:srgbClr val="0000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700" name="Shape 700"/>
          <p:cNvSpPr/>
          <p:nvPr/>
        </p:nvSpPr>
        <p:spPr>
          <a:xfrm>
            <a:off x="6400800" y="4845050"/>
            <a:ext cx="1981199" cy="58102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Height</a:t>
            </a:r>
          </a:p>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downwards ( - ve )</a:t>
            </a:r>
          </a:p>
        </p:txBody>
      </p:sp>
      <p:sp>
        <p:nvSpPr>
          <p:cNvPr id="701" name="Shape 701"/>
          <p:cNvSpPr/>
          <p:nvPr/>
        </p:nvSpPr>
        <p:spPr>
          <a:xfrm>
            <a:off x="76200" y="3886200"/>
            <a:ext cx="1728787" cy="581024"/>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Height </a:t>
            </a:r>
          </a:p>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upwards ( + ve )</a:t>
            </a:r>
          </a:p>
        </p:txBody>
      </p:sp>
      <p:cxnSp>
        <p:nvCxnSpPr>
          <p:cNvPr id="702" name="Shape 702"/>
          <p:cNvCxnSpPr/>
          <p:nvPr/>
        </p:nvCxnSpPr>
        <p:spPr>
          <a:xfrm rot="10800000">
            <a:off x="5638800" y="5867400"/>
            <a:ext cx="533399" cy="0"/>
          </a:xfrm>
          <a:prstGeom prst="straightConnector1">
            <a:avLst/>
          </a:prstGeom>
          <a:noFill/>
          <a:ln w="25400" cap="rnd" cmpd="sng">
            <a:solidFill>
              <a:schemeClr val="dk1"/>
            </a:solidFill>
            <a:prstDash val="solid"/>
            <a:miter/>
            <a:headEnd type="none" w="med" len="med"/>
            <a:tailEnd type="triangle" w="lg" len="lg"/>
          </a:ln>
        </p:spPr>
      </p:cxnSp>
      <p:sp>
        <p:nvSpPr>
          <p:cNvPr id="703" name="Shape 703"/>
          <p:cNvSpPr/>
          <p:nvPr/>
        </p:nvSpPr>
        <p:spPr>
          <a:xfrm>
            <a:off x="6172200" y="5791200"/>
            <a:ext cx="1379536"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Convex lens</a:t>
            </a:r>
          </a:p>
        </p:txBody>
      </p:sp>
      <p:sp>
        <p:nvSpPr>
          <p:cNvPr id="704" name="Shape 704"/>
          <p:cNvSpPr/>
          <p:nvPr/>
        </p:nvSpPr>
        <p:spPr>
          <a:xfrm>
            <a:off x="1371600" y="3124200"/>
            <a:ext cx="9144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Object</a:t>
            </a:r>
          </a:p>
        </p:txBody>
      </p:sp>
      <p:sp>
        <p:nvSpPr>
          <p:cNvPr id="705" name="Shape 705"/>
          <p:cNvSpPr/>
          <p:nvPr/>
        </p:nvSpPr>
        <p:spPr>
          <a:xfrm>
            <a:off x="8077200" y="5607050"/>
            <a:ext cx="990599"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Image</a:t>
            </a:r>
          </a:p>
        </p:txBody>
      </p:sp>
      <p:cxnSp>
        <p:nvCxnSpPr>
          <p:cNvPr id="706" name="Shape 706"/>
          <p:cNvCxnSpPr/>
          <p:nvPr/>
        </p:nvCxnSpPr>
        <p:spPr>
          <a:xfrm>
            <a:off x="228600" y="4648200"/>
            <a:ext cx="8534399" cy="0"/>
          </a:xfrm>
          <a:prstGeom prst="straightConnector1">
            <a:avLst/>
          </a:prstGeom>
          <a:noFill/>
          <a:ln w="38100" cap="rnd" cmpd="sng">
            <a:solidFill>
              <a:schemeClr val="dk1"/>
            </a:solidFill>
            <a:prstDash val="solid"/>
            <a:miter/>
            <a:headEnd type="none" w="med" len="med"/>
            <a:tailEnd type="none" w="med" len="med"/>
          </a:ln>
        </p:spPr>
      </p:cxnSp>
      <p:sp>
        <p:nvSpPr>
          <p:cNvPr id="707" name="Shape 707"/>
          <p:cNvSpPr/>
          <p:nvPr/>
        </p:nvSpPr>
        <p:spPr>
          <a:xfrm>
            <a:off x="5257800" y="3200400"/>
            <a:ext cx="381000" cy="2819400"/>
          </a:xfrm>
          <a:prstGeom prst="ellipse">
            <a:avLst/>
          </a:prstGeom>
          <a:solidFill>
            <a:schemeClr val="lt1">
              <a:alpha val="0"/>
            </a:schemeClr>
          </a:solidFill>
          <a:ln w="25400"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708" name="Shape 708"/>
          <p:cNvSpPr/>
          <p:nvPr/>
        </p:nvSpPr>
        <p:spPr>
          <a:xfrm>
            <a:off x="5638800" y="4191000"/>
            <a:ext cx="3505200" cy="33654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b="1" i="0" u="none" strike="noStrike" cap="none" baseline="30000">
                <a:solidFill>
                  <a:schemeClr val="dk1"/>
                </a:solidFill>
                <a:latin typeface="Arial"/>
                <a:ea typeface="Arial"/>
                <a:cs typeface="Arial"/>
                <a:sym typeface="Arial"/>
              </a:rPr>
              <a:t>Distance towards the right ( + ve</a:t>
            </a:r>
            <a:r>
              <a:rPr lang="en-US" sz="2000" b="1" i="0" u="none" strike="noStrike" cap="none" baseline="30000">
                <a:solidFill>
                  <a:schemeClr val="dk1"/>
                </a:solidFill>
                <a:latin typeface="Arial"/>
                <a:ea typeface="Arial"/>
                <a:cs typeface="Arial"/>
                <a:sym typeface="Arial"/>
              </a:rPr>
              <a:t>  </a:t>
            </a:r>
            <a:r>
              <a:rPr lang="en-US" sz="2400" b="1" i="0" u="none" strike="noStrike" cap="none" baseline="30000">
                <a:solidFill>
                  <a:schemeClr val="dk1"/>
                </a:solidFill>
                <a:latin typeface="Arial"/>
                <a:ea typeface="Arial"/>
                <a:cs typeface="Arial"/>
                <a:sym typeface="Arial"/>
              </a:rPr>
              <a:t>)</a:t>
            </a:r>
          </a:p>
        </p:txBody>
      </p:sp>
      <p:cxnSp>
        <p:nvCxnSpPr>
          <p:cNvPr id="709" name="Shape 709"/>
          <p:cNvCxnSpPr/>
          <p:nvPr/>
        </p:nvCxnSpPr>
        <p:spPr>
          <a:xfrm>
            <a:off x="5715000" y="4495800"/>
            <a:ext cx="2971799" cy="0"/>
          </a:xfrm>
          <a:prstGeom prst="straightConnector1">
            <a:avLst/>
          </a:prstGeom>
          <a:noFill/>
          <a:ln w="38100" cap="rnd"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ctrTitle"/>
          </p:nvPr>
        </p:nvSpPr>
        <p:spPr>
          <a:xfrm>
            <a:off x="76200" y="76200"/>
            <a:ext cx="87630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17a) </a:t>
            </a:r>
            <a:r>
              <a:rPr lang="en-US" sz="3200" b="1" i="0" u="sng" strike="noStrike" cap="none">
                <a:solidFill>
                  <a:srgbClr val="FF3300"/>
                </a:solidFill>
                <a:latin typeface="Times New Roman"/>
                <a:ea typeface="Times New Roman"/>
                <a:cs typeface="Times New Roman"/>
                <a:sym typeface="Times New Roman"/>
              </a:rPr>
              <a:t>Lens formula for spherical lenses</a:t>
            </a:r>
            <a:r>
              <a:rPr lang="en-US" sz="3200" b="1" i="0" u="none" strike="noStrike" cap="none">
                <a:solidFill>
                  <a:srgbClr val="FF3300"/>
                </a:solidFill>
                <a:latin typeface="Times New Roman"/>
                <a:ea typeface="Times New Roman"/>
                <a:cs typeface="Times New Roman"/>
                <a:sym typeface="Times New Roman"/>
              </a:rPr>
              <a:t> :-</a:t>
            </a:r>
          </a:p>
        </p:txBody>
      </p:sp>
      <p:sp>
        <p:nvSpPr>
          <p:cNvPr id="716" name="Shape 716"/>
          <p:cNvSpPr txBox="1">
            <a:spLocks noGrp="1"/>
          </p:cNvSpPr>
          <p:nvPr>
            <p:ph type="subTitle" idx="1"/>
          </p:nvPr>
        </p:nvSpPr>
        <p:spPr>
          <a:xfrm>
            <a:off x="152400" y="609600"/>
            <a:ext cx="8915400" cy="60960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The lens formula for spherical lenses is the relationship between the object distance (u), image distance (v) and focal length (f).</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The lens formula is expressed as :-</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1             1               1</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  </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v             u               f</a:t>
            </a:r>
            <a:r>
              <a:rPr lang="en-US" sz="2000" b="1" i="0" u="none" strike="noStrike" cap="none">
                <a:solidFill>
                  <a:schemeClr val="dk1"/>
                </a:solidFill>
                <a:latin typeface="Arial"/>
                <a:ea typeface="Arial"/>
                <a:cs typeface="Arial"/>
                <a:sym typeface="Arial"/>
              </a:rPr>
              <a:t>                </a:t>
            </a:r>
          </a:p>
          <a:p>
            <a:pPr marL="0" marR="0" lvl="0" indent="0" algn="l" rtl="0">
              <a:lnSpc>
                <a:spcPct val="80000"/>
              </a:lnSpc>
              <a:spcBef>
                <a:spcPts val="400"/>
              </a:spcBef>
              <a:spcAft>
                <a:spcPts val="0"/>
              </a:spcAft>
              <a:buClr>
                <a:srgbClr val="0000FF"/>
              </a:buClr>
              <a:buSzPct val="25000"/>
              <a:buFont typeface="Arial"/>
              <a:buNone/>
            </a:pPr>
            <a:r>
              <a:rPr lang="en-US" sz="2000" b="0" i="0" u="none" strike="noStrike" cap="none">
                <a:solidFill>
                  <a:schemeClr val="dk1"/>
                </a:solidFill>
                <a:latin typeface="Arial"/>
                <a:ea typeface="Arial"/>
                <a:cs typeface="Arial"/>
                <a:sym typeface="Arial"/>
              </a:rPr>
              <a:t>               </a:t>
            </a:r>
          </a:p>
          <a:p>
            <a:pPr marL="0" marR="0" lvl="0" indent="0" algn="l" rtl="0">
              <a:lnSpc>
                <a:spcPct val="80000"/>
              </a:lnSpc>
              <a:spcBef>
                <a:spcPts val="640"/>
              </a:spcBef>
              <a:spcAft>
                <a:spcPts val="0"/>
              </a:spcAft>
              <a:buClr>
                <a:srgbClr val="0000FF"/>
              </a:buClr>
              <a:buSzPct val="25000"/>
              <a:buFont typeface="Times New Roman"/>
              <a:buNone/>
            </a:pPr>
            <a:r>
              <a:rPr lang="en-US" sz="3200" b="1" i="0" u="none" strike="noStrike" cap="none">
                <a:solidFill>
                  <a:srgbClr val="FF3300"/>
                </a:solidFill>
                <a:latin typeface="Times New Roman"/>
                <a:ea typeface="Times New Roman"/>
                <a:cs typeface="Times New Roman"/>
                <a:sym typeface="Times New Roman"/>
              </a:rPr>
              <a:t>  b) </a:t>
            </a:r>
            <a:r>
              <a:rPr lang="en-US" sz="3200" b="1" i="0" u="sng" strike="noStrike" cap="none">
                <a:solidFill>
                  <a:srgbClr val="FF3300"/>
                </a:solidFill>
                <a:latin typeface="Times New Roman"/>
                <a:ea typeface="Times New Roman"/>
                <a:cs typeface="Times New Roman"/>
                <a:sym typeface="Times New Roman"/>
              </a:rPr>
              <a:t>Magnification produced by spherical lenses</a:t>
            </a:r>
            <a:r>
              <a:rPr lang="en-US" sz="3200" b="1" i="0" u="none" strike="noStrike" cap="none">
                <a:solidFill>
                  <a:srgbClr val="FF3300"/>
                </a:solidFill>
                <a:latin typeface="Times New Roman"/>
                <a:ea typeface="Times New Roman"/>
                <a:cs typeface="Times New Roman"/>
                <a:sym typeface="Times New Roman"/>
              </a:rPr>
              <a:t> :-</a:t>
            </a:r>
          </a:p>
          <a:p>
            <a:pPr marL="0" marR="0" lvl="0" indent="0" algn="l" rtl="0">
              <a:lnSpc>
                <a:spcPct val="80000"/>
              </a:lnSpc>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a:t>
            </a:r>
            <a:r>
              <a:rPr lang="en-US" sz="2000" b="1" i="0" u="none" strike="noStrike" cap="none">
                <a:solidFill>
                  <a:srgbClr val="0000FF"/>
                </a:solidFill>
                <a:latin typeface="Arial"/>
                <a:ea typeface="Arial"/>
                <a:cs typeface="Arial"/>
                <a:sym typeface="Arial"/>
              </a:rPr>
              <a:t>      Magnification for spherical lens is the ratio of the height of the image to the height of the object.</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Height of the image                     h</a:t>
            </a:r>
            <a:r>
              <a:rPr lang="en-US" sz="2000" b="1" i="0" u="none" strike="noStrike" cap="none" baseline="30000">
                <a:solidFill>
                  <a:srgbClr val="0000FF"/>
                </a:solidFill>
                <a:latin typeface="Arial"/>
                <a:ea typeface="Arial"/>
                <a:cs typeface="Arial"/>
                <a:sym typeface="Arial"/>
              </a:rPr>
              <a:t>i</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Magnification =                                                m  =</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Height of the object                     h</a:t>
            </a:r>
            <a:r>
              <a:rPr lang="en-US" sz="2000" b="1" i="0" u="none" strike="noStrike" cap="none" baseline="30000">
                <a:solidFill>
                  <a:srgbClr val="0000FF"/>
                </a:solidFill>
                <a:latin typeface="Arial"/>
                <a:ea typeface="Arial"/>
                <a:cs typeface="Arial"/>
                <a:sym typeface="Arial"/>
              </a:rPr>
              <a:t>o</a:t>
            </a:r>
          </a:p>
          <a:p>
            <a:pPr marL="0" marR="0" lvl="0" indent="0" algn="l" rtl="0">
              <a:lnSpc>
                <a:spcPct val="80000"/>
              </a:lnSpc>
              <a:spcBef>
                <a:spcPts val="360"/>
              </a:spcBef>
              <a:spcAft>
                <a:spcPts val="0"/>
              </a:spcAft>
              <a:buClr>
                <a:srgbClr val="0000FF"/>
              </a:buClr>
              <a:buSzPct val="25000"/>
              <a:buFont typeface="Arial"/>
              <a:buNone/>
            </a:pPr>
            <a:endParaRPr sz="2000" b="0" i="0" u="none" strike="noStrike" cap="none">
              <a:solidFill>
                <a:srgbClr val="0000FF"/>
              </a:solidFill>
              <a:latin typeface="Arial"/>
              <a:ea typeface="Arial"/>
              <a:cs typeface="Arial"/>
              <a:sym typeface="Arial"/>
            </a:endParaRP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The magnification is also related to the object distance and image distance. It can be expressed as :-</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h</a:t>
            </a:r>
            <a:r>
              <a:rPr lang="en-US" sz="2000" b="1" i="0" u="none" strike="noStrike" cap="none" baseline="30000">
                <a:solidFill>
                  <a:srgbClr val="0000FF"/>
                </a:solidFill>
                <a:latin typeface="Arial"/>
                <a:ea typeface="Arial"/>
                <a:cs typeface="Arial"/>
                <a:sym typeface="Arial"/>
              </a:rPr>
              <a:t>i</a:t>
            </a:r>
            <a:r>
              <a:rPr lang="en-US" sz="2000" b="1" i="0" u="none" strike="noStrike" cap="none">
                <a:solidFill>
                  <a:srgbClr val="0000FF"/>
                </a:solidFill>
                <a:latin typeface="Arial"/>
                <a:ea typeface="Arial"/>
                <a:cs typeface="Arial"/>
                <a:sym typeface="Arial"/>
              </a:rPr>
              <a:t>         v</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Magnification   m  =         =  </a:t>
            </a:r>
          </a:p>
          <a:p>
            <a:pPr marL="0" marR="0" lvl="0" indent="0" algn="l" rtl="0">
              <a:lnSpc>
                <a:spcPct val="80000"/>
              </a:lnSpc>
              <a:spcBef>
                <a:spcPts val="40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h</a:t>
            </a:r>
            <a:r>
              <a:rPr lang="en-US" sz="2000" b="1" i="0" u="none" strike="noStrike" cap="none" baseline="30000">
                <a:solidFill>
                  <a:srgbClr val="0000FF"/>
                </a:solidFill>
                <a:latin typeface="Arial"/>
                <a:ea typeface="Arial"/>
                <a:cs typeface="Arial"/>
                <a:sym typeface="Arial"/>
              </a:rPr>
              <a:t>o</a:t>
            </a:r>
            <a:r>
              <a:rPr lang="en-US" sz="2000" b="1" i="0" u="none" strike="noStrike" cap="none">
                <a:solidFill>
                  <a:srgbClr val="0000FF"/>
                </a:solidFill>
                <a:latin typeface="Arial"/>
                <a:ea typeface="Arial"/>
                <a:cs typeface="Arial"/>
                <a:sym typeface="Arial"/>
              </a:rPr>
              <a:t>        u</a:t>
            </a:r>
          </a:p>
        </p:txBody>
      </p:sp>
      <p:cxnSp>
        <p:nvCxnSpPr>
          <p:cNvPr id="717" name="Shape 717"/>
          <p:cNvCxnSpPr/>
          <p:nvPr/>
        </p:nvCxnSpPr>
        <p:spPr>
          <a:xfrm>
            <a:off x="2819400" y="4191000"/>
            <a:ext cx="2362200" cy="0"/>
          </a:xfrm>
          <a:prstGeom prst="straightConnector1">
            <a:avLst/>
          </a:prstGeom>
          <a:noFill/>
          <a:ln w="25400" cap="rnd" cmpd="sng">
            <a:solidFill>
              <a:srgbClr val="0000FF"/>
            </a:solidFill>
            <a:prstDash val="solid"/>
            <a:miter/>
            <a:headEnd type="none" w="med" len="med"/>
            <a:tailEnd type="none" w="med" len="med"/>
          </a:ln>
        </p:spPr>
      </p:cxnSp>
      <p:cxnSp>
        <p:nvCxnSpPr>
          <p:cNvPr id="718" name="Shape 718"/>
          <p:cNvCxnSpPr/>
          <p:nvPr/>
        </p:nvCxnSpPr>
        <p:spPr>
          <a:xfrm>
            <a:off x="6629400" y="4191000"/>
            <a:ext cx="228600" cy="0"/>
          </a:xfrm>
          <a:prstGeom prst="straightConnector1">
            <a:avLst/>
          </a:prstGeom>
          <a:noFill/>
          <a:ln w="25400" cap="rnd" cmpd="sng">
            <a:solidFill>
              <a:srgbClr val="0000FF"/>
            </a:solidFill>
            <a:prstDash val="solid"/>
            <a:miter/>
            <a:headEnd type="none" w="med" len="med"/>
            <a:tailEnd type="none" w="med" len="med"/>
          </a:ln>
        </p:spPr>
      </p:cxnSp>
      <p:cxnSp>
        <p:nvCxnSpPr>
          <p:cNvPr id="719" name="Shape 719"/>
          <p:cNvCxnSpPr/>
          <p:nvPr/>
        </p:nvCxnSpPr>
        <p:spPr>
          <a:xfrm>
            <a:off x="14478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20" name="Shape 720"/>
          <p:cNvCxnSpPr/>
          <p:nvPr/>
        </p:nvCxnSpPr>
        <p:spPr>
          <a:xfrm>
            <a:off x="25146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21" name="Shape 721"/>
          <p:cNvCxnSpPr/>
          <p:nvPr/>
        </p:nvCxnSpPr>
        <p:spPr>
          <a:xfrm>
            <a:off x="3657600" y="19812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22" name="Shape 722"/>
          <p:cNvCxnSpPr/>
          <p:nvPr/>
        </p:nvCxnSpPr>
        <p:spPr>
          <a:xfrm>
            <a:off x="4038600" y="59436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23" name="Shape 723"/>
          <p:cNvCxnSpPr/>
          <p:nvPr/>
        </p:nvCxnSpPr>
        <p:spPr>
          <a:xfrm>
            <a:off x="3200400" y="59436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24" name="Shape 724"/>
          <p:cNvCxnSpPr/>
          <p:nvPr/>
        </p:nvCxnSpPr>
        <p:spPr>
          <a:xfrm>
            <a:off x="2057400" y="1981200"/>
            <a:ext cx="152399" cy="0"/>
          </a:xfrm>
          <a:prstGeom prst="straightConnector1">
            <a:avLst/>
          </a:prstGeom>
          <a:noFill/>
          <a:ln w="25400" cap="rnd" cmpd="sng">
            <a:solidFill>
              <a:srgbClr val="0033CC"/>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ctrTitle"/>
          </p:nvPr>
        </p:nvSpPr>
        <p:spPr>
          <a:xfrm>
            <a:off x="152400" y="76200"/>
            <a:ext cx="7772400" cy="612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3200" b="1" i="0" u="none" strike="noStrike" cap="none">
                <a:solidFill>
                  <a:srgbClr val="FF3300"/>
                </a:solidFill>
                <a:latin typeface="Times New Roman"/>
                <a:ea typeface="Times New Roman"/>
                <a:cs typeface="Times New Roman"/>
                <a:sym typeface="Times New Roman"/>
              </a:rPr>
              <a:t>18) </a:t>
            </a:r>
            <a:r>
              <a:rPr lang="en-US" sz="3200" b="1" i="0" u="sng" strike="noStrike" cap="none">
                <a:solidFill>
                  <a:srgbClr val="FF3300"/>
                </a:solidFill>
                <a:latin typeface="Times New Roman"/>
                <a:ea typeface="Times New Roman"/>
                <a:cs typeface="Times New Roman"/>
                <a:sym typeface="Times New Roman"/>
              </a:rPr>
              <a:t>Power of a lens</a:t>
            </a:r>
            <a:r>
              <a:rPr lang="en-US" sz="3200" b="1" i="0" u="none" strike="noStrike" cap="none">
                <a:solidFill>
                  <a:srgbClr val="FF3300"/>
                </a:solidFill>
                <a:latin typeface="Times New Roman"/>
                <a:ea typeface="Times New Roman"/>
                <a:cs typeface="Times New Roman"/>
                <a:sym typeface="Times New Roman"/>
              </a:rPr>
              <a:t> :-</a:t>
            </a:r>
          </a:p>
        </p:txBody>
      </p:sp>
      <p:sp>
        <p:nvSpPr>
          <p:cNvPr id="730" name="Shape 730"/>
          <p:cNvSpPr txBox="1">
            <a:spLocks noGrp="1"/>
          </p:cNvSpPr>
          <p:nvPr>
            <p:ph type="subTitle" idx="1"/>
          </p:nvPr>
        </p:nvSpPr>
        <p:spPr>
          <a:xfrm>
            <a:off x="228600" y="762000"/>
            <a:ext cx="8686800" cy="58674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0000FF"/>
              </a:buClr>
              <a:buSzPct val="25000"/>
              <a:buFont typeface="Arial"/>
              <a:buNone/>
            </a:pPr>
            <a:r>
              <a:rPr lang="en-US" sz="2000" b="1" i="0" u="none" strike="noStrike" cap="none">
                <a:solidFill>
                  <a:srgbClr val="0000FF"/>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The power of a lens is the reciprocal of its focal length (in metres). </a:t>
            </a:r>
          </a:p>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I                               1</a:t>
            </a:r>
          </a:p>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P  =                     or   f  =  </a:t>
            </a:r>
          </a:p>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f (m)                         P</a:t>
            </a:r>
          </a:p>
          <a:p>
            <a:pPr marL="0" marR="0" lvl="0" indent="0" algn="l" rtl="0">
              <a:spcBef>
                <a:spcPts val="480"/>
              </a:spcBef>
              <a:spcAft>
                <a:spcPts val="0"/>
              </a:spcAft>
              <a:buClr>
                <a:srgbClr val="0000FF"/>
              </a:buClr>
              <a:buSzPct val="25000"/>
              <a:buFont typeface="Arial"/>
              <a:buNone/>
            </a:pPr>
            <a:r>
              <a:rPr lang="en-US" sz="2000" b="1" i="0" u="none" strike="noStrike" cap="none">
                <a:solidFill>
                  <a:schemeClr val="dk1"/>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The SI unit of power is </a:t>
            </a:r>
            <a:r>
              <a:rPr lang="en-US" sz="2400" b="1" i="0" u="none" strike="noStrike" cap="none">
                <a:solidFill>
                  <a:srgbClr val="FF0000"/>
                </a:solidFill>
                <a:latin typeface="Arial"/>
                <a:ea typeface="Arial"/>
                <a:cs typeface="Arial"/>
                <a:sym typeface="Arial"/>
              </a:rPr>
              <a:t>dioptre (D).</a:t>
            </a:r>
          </a:p>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1 dioptre is the power of a lens whose focal length is 1 metre.</a:t>
            </a:r>
          </a:p>
          <a:p>
            <a:pPr marL="0" marR="0" lvl="0" indent="0" algn="l" rtl="0">
              <a:spcBef>
                <a:spcPts val="480"/>
              </a:spcBef>
              <a:spcAft>
                <a:spcPts val="0"/>
              </a:spcAft>
              <a:buClr>
                <a:srgbClr val="0000FF"/>
              </a:buClr>
              <a:buSzPct val="25000"/>
              <a:buFont typeface="Arial"/>
              <a:buNone/>
            </a:pPr>
            <a:r>
              <a:rPr lang="en-US" sz="2400" b="1" i="0" u="none" strike="noStrike" cap="none">
                <a:solidFill>
                  <a:srgbClr val="0000FF"/>
                </a:solidFill>
                <a:latin typeface="Arial"/>
                <a:ea typeface="Arial"/>
                <a:cs typeface="Arial"/>
                <a:sym typeface="Arial"/>
              </a:rPr>
              <a:t>     The power of a convex lens is positive ( + ve ) and the power of a concave lens is negative ( - ve ).</a:t>
            </a:r>
          </a:p>
        </p:txBody>
      </p:sp>
      <p:cxnSp>
        <p:nvCxnSpPr>
          <p:cNvPr id="731" name="Shape 731"/>
          <p:cNvCxnSpPr/>
          <p:nvPr/>
        </p:nvCxnSpPr>
        <p:spPr>
          <a:xfrm>
            <a:off x="3124200" y="2209800"/>
            <a:ext cx="304799" cy="0"/>
          </a:xfrm>
          <a:prstGeom prst="straightConnector1">
            <a:avLst/>
          </a:prstGeom>
          <a:noFill/>
          <a:ln w="25400" cap="rnd" cmpd="sng">
            <a:solidFill>
              <a:srgbClr val="0000FF"/>
            </a:solidFill>
            <a:prstDash val="solid"/>
            <a:miter/>
            <a:headEnd type="none" w="med" len="med"/>
            <a:tailEnd type="none" w="med" len="med"/>
          </a:ln>
        </p:spPr>
      </p:cxnSp>
      <p:cxnSp>
        <p:nvCxnSpPr>
          <p:cNvPr id="732" name="Shape 732"/>
          <p:cNvCxnSpPr/>
          <p:nvPr/>
        </p:nvCxnSpPr>
        <p:spPr>
          <a:xfrm>
            <a:off x="5867400" y="2209800"/>
            <a:ext cx="304799" cy="0"/>
          </a:xfrm>
          <a:prstGeom prst="straightConnector1">
            <a:avLst/>
          </a:prstGeom>
          <a:noFill/>
          <a:ln w="25400" cap="rnd" cmpd="sng">
            <a:solidFill>
              <a:srgbClr val="0000FF"/>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bash\Desktop\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78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2889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3166</Words>
  <Application>Microsoft Office PowerPoint</Application>
  <PresentationFormat>On-screen Show (4:3)</PresentationFormat>
  <Paragraphs>445</Paragraphs>
  <Slides>82</Slides>
  <Notes>42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Custom Theme</vt:lpstr>
      <vt:lpstr>  CHAPTER - 10  LIGHT : REFLECTION AND REFRACTION</vt:lpstr>
      <vt:lpstr>1) Light :-</vt:lpstr>
      <vt:lpstr>Slide 3</vt:lpstr>
      <vt:lpstr>2a) Reflection of light :-</vt:lpstr>
      <vt:lpstr>What is meant by reflection of light?</vt:lpstr>
      <vt:lpstr>What is meant by Refraction? </vt:lpstr>
      <vt:lpstr>Slide 7</vt:lpstr>
      <vt:lpstr>3) Spherical mirrors :-</vt:lpstr>
      <vt:lpstr>Slide 9</vt:lpstr>
      <vt:lpstr>i) Concave mirror :- is a spherical mirror whose reflecting surface is curved inwards. Rays of light parallel to the principal axis after reflection from a concave mirror meet at a point (converge) on the principal axis</vt:lpstr>
      <vt:lpstr>Slide 11</vt:lpstr>
      <vt:lpstr>Slide 12</vt:lpstr>
      <vt:lpstr>Slide 13</vt:lpstr>
      <vt:lpstr> ii) Convex mirror :- is a spherical mirror whose reflecting surface is curved outwards. Rays of light parallel to the principal axis after reflection from a convex mirror get diverged and appear to come from a point behind the mirror. </vt:lpstr>
      <vt:lpstr>Convex mirror is one whose reflecting surface is away from the centre of the sphere of which the mirror is a part</vt:lpstr>
      <vt:lpstr>Slide 16</vt:lpstr>
      <vt:lpstr>Slide 17</vt:lpstr>
      <vt:lpstr>Slide 18</vt:lpstr>
      <vt:lpstr>4) Terms used in the study of spherical mirrors </vt:lpstr>
      <vt:lpstr>i) Center of curvature - is the centre of the sphere of which the mirror is a part (C). </vt:lpstr>
      <vt:lpstr> ii) Radius of curvature - is the radius of the sphere of which the mirror is a part (R) </vt:lpstr>
      <vt:lpstr>iii) Pole or Vertex- is the centre of the spherical mirror (P). </vt:lpstr>
      <vt:lpstr>iv) Principal focus -    In a concave mirror, rays of light parallel to the principal axis after reflection meet at a point on the principal axis called principal focus(F).  </vt:lpstr>
      <vt:lpstr> iv) Principal focus - In a convex mirror, rays of light parallel to the principal axis  after reflection get diverged and appear to come from a point on the principal axis behind the mirror called principal focus (F). </vt:lpstr>
      <vt:lpstr>iv) Principal axis - is the straight line passing through the centre of curvature and the pole  </vt:lpstr>
      <vt:lpstr>v) Focal length - is the distance between the pole and principal focus (f). In a spherical mirror the radius of curvature is twice the focal length.     R = 2f                                        </vt:lpstr>
      <vt:lpstr>Slide 27</vt:lpstr>
      <vt:lpstr>Slide 28</vt:lpstr>
      <vt:lpstr>Slide 29</vt:lpstr>
      <vt:lpstr>1. a) A ray of light parallel to the principal axis after reflection from a concave mirror passes through its focus. </vt:lpstr>
      <vt:lpstr>Slide 31</vt:lpstr>
      <vt:lpstr>2.a)  A ray of light passing through the focus of a concave mirror after reflection emerges parallel to the principal axis. </vt:lpstr>
      <vt:lpstr>Slide 33</vt:lpstr>
      <vt:lpstr>3. a) In a concave mirror a ray of light passing through the    centre of curvature after reflection is reflected back along    the same direction.. </vt:lpstr>
      <vt:lpstr>Slide 35</vt:lpstr>
      <vt:lpstr>Slide 36</vt:lpstr>
      <vt:lpstr>Slide 37</vt:lpstr>
      <vt:lpstr>LEARNING OBJECTIVE</vt:lpstr>
      <vt:lpstr>6) Images formed by concave mirror :-</vt:lpstr>
      <vt:lpstr>Slide 40</vt:lpstr>
      <vt:lpstr>Slide 41</vt:lpstr>
      <vt:lpstr>Slide 42</vt:lpstr>
      <vt:lpstr>Slide 43</vt:lpstr>
      <vt:lpstr>Slide 44</vt:lpstr>
      <vt:lpstr>7) Images formed by convex mirror :-</vt:lpstr>
      <vt:lpstr>Slide 46</vt:lpstr>
      <vt:lpstr>8) Uses of spherical mirrors :-</vt:lpstr>
      <vt:lpstr>Slide 48</vt:lpstr>
      <vt:lpstr> Difference between convex mirror and convex lens      </vt:lpstr>
      <vt:lpstr>Slide 50</vt:lpstr>
      <vt:lpstr>Slide 51</vt:lpstr>
      <vt:lpstr>9) New Cartesian sign convention for spherical mirrors :-</vt:lpstr>
      <vt:lpstr>10a) Mirror formula for spherical mirrors :-</vt:lpstr>
      <vt:lpstr>  1. The height of the image should be taken as positive for virtual and erect images.   2. The height of the image should be taken as negative for real and inverted images. </vt:lpstr>
      <vt:lpstr>Linear Magnification produced by a concave mirror</vt:lpstr>
      <vt:lpstr>1. When image is magnified or enlarged, size of the image is greater than the size of the object, hi&gt;ho  m &gt; 1  2. When image is of the same size as that of the object,  hi = ho m = 1  3. When image is smaller than the object,  hi&lt;ho m&lt;1 </vt:lpstr>
      <vt:lpstr>Slide 57</vt:lpstr>
      <vt:lpstr>Concave Mirror:   1. When the image is real it is inverted, i.e the image lies below the principal axis. Therefore height of the image (hi) is negative, As height of the object (ho) is always positive.   m = hi/ho = negative   2. When the image is virtual, it is erect, i.e the image lies above the principal axis. Therefore height of the image (hi) is positive, As height of the object (ho) is always positive   m = hi/ho = positive     </vt:lpstr>
      <vt:lpstr>Mirror Formula  1/f = 1/u + 1/v  In Concave mirror, as the object is in front of a mirror (say to the left) object distance is always negative. The image is formed at the back of the mirror i.e to the right of pole. Therefore image distance is always positive.   As focus F is at the back of the mirror, focal length (f) of the convex mirror is always positive.  </vt:lpstr>
      <vt:lpstr>Slide 60</vt:lpstr>
      <vt:lpstr>Linear Magnification produced by a convex mirror</vt:lpstr>
      <vt:lpstr>The formula for linear magnification m for a convex mirror is same as that for a concave mirror, i.e.,   m = hi/ho = -v/u  Object size is positive. As the image is always virtual and erect, image size is also positive. Therefore m can have positive values only.  </vt:lpstr>
      <vt:lpstr>How to distinguish between a Plane Mirror, A Concave mirror, A Convex mirror without touching them? </vt:lpstr>
      <vt:lpstr>b) Refraction of light through a rectangular glass      slab :-</vt:lpstr>
      <vt:lpstr>11a) Refraction of light :-</vt:lpstr>
      <vt:lpstr>c) Laws of refraction of light :-</vt:lpstr>
      <vt:lpstr>https://en.wikipedia.org/wiki/Willebrord_Snellius</vt:lpstr>
      <vt:lpstr>12) Spherical lenses :-</vt:lpstr>
      <vt:lpstr>13) Refraction by spherical lenses :-</vt:lpstr>
      <vt:lpstr>Slide 70</vt:lpstr>
      <vt:lpstr>Slide 71</vt:lpstr>
      <vt:lpstr>14) Images formed by convex lens :-</vt:lpstr>
      <vt:lpstr>Slide 73</vt:lpstr>
      <vt:lpstr>Slide 74</vt:lpstr>
      <vt:lpstr>Slide 75</vt:lpstr>
      <vt:lpstr>Slide 76</vt:lpstr>
      <vt:lpstr>Slide 77</vt:lpstr>
      <vt:lpstr>15) Images formed by concave lens :-</vt:lpstr>
      <vt:lpstr>Slide 79</vt:lpstr>
      <vt:lpstr>16) Sign convention for spherical lenses :-</vt:lpstr>
      <vt:lpstr>17a) Lens formula for spherical lenses :-</vt:lpstr>
      <vt:lpstr>18) Power of a lens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- 10  LIGHT : REFLECTION AND REFRACTION</dc:title>
  <dc:creator>SREERAJ</dc:creator>
  <cp:lastModifiedBy>SREERAJ</cp:lastModifiedBy>
  <cp:revision>234</cp:revision>
  <dcterms:modified xsi:type="dcterms:W3CDTF">2017-09-28T17:58:33Z</dcterms:modified>
</cp:coreProperties>
</file>